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67" r:id="rId3"/>
    <p:sldId id="281" r:id="rId4"/>
    <p:sldId id="259" r:id="rId5"/>
    <p:sldId id="273" r:id="rId6"/>
    <p:sldId id="280" r:id="rId7"/>
    <p:sldId id="269" r:id="rId8"/>
    <p:sldId id="266" r:id="rId9"/>
    <p:sldId id="271" r:id="rId10"/>
    <p:sldId id="278" r:id="rId11"/>
    <p:sldId id="279" r:id="rId12"/>
    <p:sldId id="283" r:id="rId1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947"/>
    <a:srgbClr val="2048BA"/>
    <a:srgbClr val="AFB6C9"/>
    <a:srgbClr val="869EE3"/>
    <a:srgbClr val="180E0A"/>
    <a:srgbClr val="C3874F"/>
    <a:srgbClr val="D4D4D4"/>
    <a:srgbClr val="D3F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828" y="108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0742F6-57BC-7693-2237-5E7936871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8F462BA0-D989-2700-87F4-927DAF8114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17A80032-7427-4BFF-8893-62B869B0E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FC18F7B-15B3-CB02-08E0-904698390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2C0B9E75-5A0A-E230-D9C5-E96BAFAAD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536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31422-175C-239B-2C9C-4E5DAD90E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5C50E3DE-BA0E-3250-7693-04FF0FFD5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F085C1FD-2C50-06EC-F853-35691C34D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BC5A264-A5D6-7DE6-B565-7A60A450B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CAD1CE1-2FE0-FDDF-5123-366B54804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608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25ED4BA1-650B-AA22-0C42-77525DAC53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BD81C900-67EA-AB92-1508-0AEEC1988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CA7185FD-9218-6C23-382D-83849F126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51F86F2A-94A0-746E-2673-227974D95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8282C10-8A38-09B8-5850-A02E1AEF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697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465EA4-54FE-5CAE-D684-464886949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832712E6-4169-C435-17D1-508D195AA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8A879FA7-A5DA-6692-A94A-25D29E1DA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39731AEF-F8C8-0F62-A9EC-4269FEC4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B0F0B54-0E82-BF80-8D71-B8554072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9329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2805B7-CA36-E387-1657-3345823F9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E6E6FAE0-659E-0C43-43D0-CEAD66EC5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59F2C71D-8211-FBF7-CE11-63A83008B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BDFFCC2E-A7EA-678B-EEB8-56C394FF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131DF17-DA9B-6821-7334-7BF416D8A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918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8766C-FBE6-50CD-4103-AEBF363B5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0C9C166-5CD3-196A-6A33-95C7EB9A3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BED1A4FF-0E11-337B-933F-32A877A4F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E8DDBFBC-11E6-645A-F26D-BFA41F0E3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8125264A-1FC5-19BF-A7F0-8061B82AD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BD877B1-D7AC-C3DA-16CB-8A9842495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539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159E1-491E-0FF5-90B5-8A679FDA4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3A1892D4-CD74-6E35-F7E2-30B1FD56B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875F7A3D-E9A9-7AE8-EB51-2B8EE0359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065B0BCC-C1A6-2152-3623-390122B68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F54D325B-5FEB-A03D-BB70-4A0EB70F31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19AC3ADC-1798-51C7-A265-FF1F3EC01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AFA0CED1-56A7-FDB8-4913-024BFA11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4A150344-F266-F029-CD95-2D702370A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4606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847460-889C-197E-A859-58FD2302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D330C86B-B7F4-775C-1CD9-2AAC4250D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63557C59-EA0B-81F6-8FCF-5E22D7E7C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514544BB-A1D0-3436-FF30-1A4D17B40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18426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2B1B0385-3CBB-6DE1-931B-2B8238056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7933BBA7-AB8C-D3DD-4EA8-AFC8369A9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C80A1B0B-7CD8-B3C4-3877-F5CE4DD48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370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72CA6A-B80A-7726-B47C-6780C6F3E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3AAA550-7162-4DD8-9CEF-2064346D2F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B8AF01F8-1904-8077-497F-8EAFA5BBA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20BF6780-0E68-09CC-A7B6-2183CF7A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C569C5A5-5BD2-EB26-9F79-C9657DBDF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38BC7551-A868-4FA3-172E-EC4998794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8805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1213D-4A8D-38D5-F3F2-CD16B2790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49869489-395A-F0DC-9F31-127FEB7E6D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AF8AB8A8-F6B6-5911-B94E-D1025DB4B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4F87CA70-CE28-5AEE-4F1C-146AD7214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8AF5CCA7-5826-21AE-6C55-B1D1828C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94206DF2-25EC-6C7D-AC04-43516A987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471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06B7BE08-C34B-2B42-E07E-4D71C318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281AB759-B7A9-FBC6-F2AB-95898C654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212E180-2D99-ECF1-1334-8C0147C37A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9992F-E363-4614-B5F5-437465878738}" type="datetimeFigureOut">
              <a:rPr lang="uk-UA" smtClean="0"/>
              <a:pPr/>
              <a:t>18.08.2026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786DC416-95C3-F570-7FAC-BEC5E1F01C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47A0E3F-1975-0C65-182C-6F6C934D6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3E3C6-25B5-4409-B904-C3B3ED13F49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554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fif"/><Relationship Id="rId2" Type="http://schemas.openxmlformats.org/officeDocument/2006/relationships/image" Target="../media/image28.jf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71A887-6273-5EBF-EB1E-FA7C72059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рафіка 2">
            <a:extLst>
              <a:ext uri="{FF2B5EF4-FFF2-40B4-BE49-F238E27FC236}">
                <a16:creationId xmlns:a16="http://schemas.microsoft.com/office/drawing/2014/main" id="{DFF0D089-6421-3114-D628-7E0D95075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-1" y="1260971"/>
            <a:ext cx="12192001" cy="5597030"/>
          </a:xfrm>
          <a:prstGeom prst="rect">
            <a:avLst/>
          </a:prstGeom>
        </p:spPr>
      </p:pic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9DEBA45B-C203-84C0-208A-9534E5BAB705}"/>
              </a:ext>
            </a:extLst>
          </p:cNvPr>
          <p:cNvSpPr txBox="1"/>
          <p:nvPr/>
        </p:nvSpPr>
        <p:spPr>
          <a:xfrm>
            <a:off x="317913" y="4080282"/>
            <a:ext cx="11525694" cy="1508065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ЗВІТ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за </a:t>
            </a:r>
            <a:r>
              <a:rPr lang="uk-UA" sz="2800" dirty="0" smtClean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І півріччя 2026 року </a:t>
            </a:r>
            <a:r>
              <a:rPr lang="uk-UA" sz="28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поліцейських офіцерів громади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Переяславської  громади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B4B6FE-6CDC-5457-8A33-0CA041B36B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1144" y="1910080"/>
            <a:ext cx="1712756" cy="178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65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12BBA-156E-7944-D3AA-C63056B45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579E927E-CEB6-02F7-1007-67955B20AB3B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Кримінальні правопорушення.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Загальна частина</a:t>
            </a:r>
          </a:p>
        </p:txBody>
      </p: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35FD52C4-26CC-6513-A034-B95555759A6F}"/>
              </a:ext>
            </a:extLst>
          </p:cNvPr>
          <p:cNvGrpSpPr/>
          <p:nvPr/>
        </p:nvGrpSpPr>
        <p:grpSpPr>
          <a:xfrm>
            <a:off x="4311907" y="1745684"/>
            <a:ext cx="3333047" cy="2810832"/>
            <a:chOff x="834993" y="1789695"/>
            <a:chExt cx="3333047" cy="28108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308122-4100-50B4-2396-C923281A575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EC8ABB-334C-F442-237F-0BE5DF9D9A07}"/>
                </a:ext>
              </a:extLst>
            </p:cNvPr>
            <p:cNvSpPr txBox="1"/>
            <p:nvPr/>
          </p:nvSpPr>
          <p:spPr>
            <a:xfrm>
              <a:off x="834993" y="3646420"/>
              <a:ext cx="3333047" cy="95410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внесено</a:t>
              </a:r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відомості до</a:t>
              </a:r>
            </a:p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Єдиного реєстру досудового </a:t>
              </a:r>
              <a:r>
                <a:rPr lang="uk-UA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розслідування за </a:t>
              </a:r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матеріалами поліцейського офіцера громади</a:t>
              </a:r>
            </a:p>
          </p:txBody>
        </p:sp>
        <p:grpSp>
          <p:nvGrpSpPr>
            <p:cNvPr id="10" name="Групувати 9">
              <a:extLst>
                <a:ext uri="{FF2B5EF4-FFF2-40B4-BE49-F238E27FC236}">
                  <a16:creationId xmlns:a16="http://schemas.microsoft.com/office/drawing/2014/main" id="{76102A9D-433B-2C4B-C764-F77BD133FE3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D0424611-C62F-FE72-2F46-74481204E20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2" name="Рисунок 21">
                <a:extLst>
                  <a:ext uri="{FF2B5EF4-FFF2-40B4-BE49-F238E27FC236}">
                    <a16:creationId xmlns:a16="http://schemas.microsoft.com/office/drawing/2014/main" id="{66C51795-4487-6404-8FB9-CE0B50AC9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8" name="Пряма сполучна лінія 37">
            <a:extLst>
              <a:ext uri="{FF2B5EF4-FFF2-40B4-BE49-F238E27FC236}">
                <a16:creationId xmlns:a16="http://schemas.microsoft.com/office/drawing/2014/main" id="{670BDFB4-4B48-DF6F-16DF-8ADBE27AFBE1}"/>
              </a:ext>
            </a:extLst>
          </p:cNvPr>
          <p:cNvCxnSpPr>
            <a:cxnSpLocks/>
          </p:cNvCxnSpPr>
          <p:nvPr/>
        </p:nvCxnSpPr>
        <p:spPr>
          <a:xfrm>
            <a:off x="4029306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 сполучна лінія 53">
            <a:extLst>
              <a:ext uri="{FF2B5EF4-FFF2-40B4-BE49-F238E27FC236}">
                <a16:creationId xmlns:a16="http://schemas.microsoft.com/office/drawing/2014/main" id="{B056E011-BC03-247F-7E7B-BA00F0ED2873}"/>
              </a:ext>
            </a:extLst>
          </p:cNvPr>
          <p:cNvCxnSpPr>
            <a:cxnSpLocks/>
          </p:cNvCxnSpPr>
          <p:nvPr/>
        </p:nvCxnSpPr>
        <p:spPr>
          <a:xfrm>
            <a:off x="8162694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увати 11">
            <a:extLst>
              <a:ext uri="{FF2B5EF4-FFF2-40B4-BE49-F238E27FC236}">
                <a16:creationId xmlns:a16="http://schemas.microsoft.com/office/drawing/2014/main" id="{77A7F8A5-4655-9663-1C17-47C3B829B2CD}"/>
              </a:ext>
            </a:extLst>
          </p:cNvPr>
          <p:cNvGrpSpPr/>
          <p:nvPr/>
        </p:nvGrpSpPr>
        <p:grpSpPr>
          <a:xfrm>
            <a:off x="-1064552" y="-459506"/>
            <a:ext cx="14937067" cy="7905559"/>
            <a:chOff x="-1054619" y="-486666"/>
            <a:chExt cx="14937067" cy="7905559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AF7918D6-568D-A12D-71F0-A2F7707C1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8800">
              <a:off x="-1054619" y="-486666"/>
              <a:ext cx="14937067" cy="717522"/>
            </a:xfrm>
            <a:prstGeom prst="rect">
              <a:avLst/>
            </a:prstGeom>
          </p:spPr>
        </p:pic>
        <p:pic>
          <p:nvPicPr>
            <p:cNvPr id="6" name="Графіка 5">
              <a:extLst>
                <a:ext uri="{FF2B5EF4-FFF2-40B4-BE49-F238E27FC236}">
                  <a16:creationId xmlns:a16="http://schemas.microsoft.com/office/drawing/2014/main" id="{120927C8-035E-76EA-8E8B-513F07A6D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4831" y="4461285"/>
              <a:ext cx="12167945" cy="29576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6244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90A85-1B9F-BA77-6670-7D29263DC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BC1BA78-4E2B-91A5-CAA5-0911F7FE558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800">
            <a:off x="761470" y="1795118"/>
            <a:ext cx="10939177" cy="4061576"/>
          </a:xfrm>
          <a:prstGeom prst="rect">
            <a:avLst/>
          </a:prstGeom>
        </p:spPr>
      </p:pic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DF6A6384-BA7A-EF5E-6E6C-C61872020BB2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Кримінальні правопорушення.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Виявлено</a:t>
            </a:r>
          </a:p>
        </p:txBody>
      </p:sp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576447D2-1CE0-C843-C329-59BE1A2332DB}"/>
              </a:ext>
            </a:extLst>
          </p:cNvPr>
          <p:cNvGrpSpPr/>
          <p:nvPr/>
        </p:nvGrpSpPr>
        <p:grpSpPr>
          <a:xfrm>
            <a:off x="235444" y="1335138"/>
            <a:ext cx="2411015" cy="2379945"/>
            <a:chOff x="774348" y="1789695"/>
            <a:chExt cx="3454337" cy="237994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3C2FB2B-0C59-81ED-F54C-C5663D2B54F1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801926-2930-C5EE-73B2-374E5A0BC58A}"/>
                </a:ext>
              </a:extLst>
            </p:cNvPr>
            <p:cNvSpPr txBox="1"/>
            <p:nvPr/>
          </p:nvSpPr>
          <p:spPr>
            <a:xfrm>
              <a:off x="774348" y="3646420"/>
              <a:ext cx="3454337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307, ст. 309 ККУ</a:t>
              </a:r>
            </a:p>
            <a:p>
              <a:pPr algn="ctr"/>
              <a:r>
                <a:rPr lang="uk-UA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Зберігання наркотичних речовин</a:t>
              </a:r>
            </a:p>
          </p:txBody>
        </p:sp>
        <p:grpSp>
          <p:nvGrpSpPr>
            <p:cNvPr id="13" name="Групувати 12">
              <a:extLst>
                <a:ext uri="{FF2B5EF4-FFF2-40B4-BE49-F238E27FC236}">
                  <a16:creationId xmlns:a16="http://schemas.microsoft.com/office/drawing/2014/main" id="{C4888726-CF8D-7D75-3479-DC578A1076A6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94ABFCAD-820A-C298-79B8-2AA2AAE7E70B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15" name="Рисунок 14">
                <a:extLst>
                  <a:ext uri="{FF2B5EF4-FFF2-40B4-BE49-F238E27FC236}">
                    <a16:creationId xmlns:a16="http://schemas.microsoft.com/office/drawing/2014/main" id="{DF2B5F73-D808-2AC1-7C13-5FD3BF28DE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7" name="Групувати 16">
            <a:extLst>
              <a:ext uri="{FF2B5EF4-FFF2-40B4-BE49-F238E27FC236}">
                <a16:creationId xmlns:a16="http://schemas.microsoft.com/office/drawing/2014/main" id="{160ABCEB-52C4-9941-D749-C45B7AFE89EF}"/>
              </a:ext>
            </a:extLst>
          </p:cNvPr>
          <p:cNvGrpSpPr/>
          <p:nvPr/>
        </p:nvGrpSpPr>
        <p:grpSpPr>
          <a:xfrm>
            <a:off x="7075448" y="1248705"/>
            <a:ext cx="2928631" cy="2810832"/>
            <a:chOff x="773715" y="1789695"/>
            <a:chExt cx="3551426" cy="281083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134979A-946B-9619-55EE-F01877552E7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513EADC-FF0A-5A4B-F1D3-88A4706CF573}"/>
                </a:ext>
              </a:extLst>
            </p:cNvPr>
            <p:cNvSpPr txBox="1"/>
            <p:nvPr/>
          </p:nvSpPr>
          <p:spPr>
            <a:xfrm>
              <a:off x="773715" y="3646420"/>
              <a:ext cx="3551426" cy="95410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249 ККУ</a:t>
              </a:r>
            </a:p>
            <a:p>
              <a:pPr algn="ctr"/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Незаконне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зайняття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рибним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,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звіриним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або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іншим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водним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добувним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промислом</a:t>
              </a:r>
              <a:endParaRPr lang="ru-RU" sz="14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0" name="Групувати 19">
              <a:extLst>
                <a:ext uri="{FF2B5EF4-FFF2-40B4-BE49-F238E27FC236}">
                  <a16:creationId xmlns:a16="http://schemas.microsoft.com/office/drawing/2014/main" id="{C8B378AA-2028-B5B2-3C93-06C3AF5E6081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1" name="Овал 20">
                <a:extLst>
                  <a:ext uri="{FF2B5EF4-FFF2-40B4-BE49-F238E27FC236}">
                    <a16:creationId xmlns:a16="http://schemas.microsoft.com/office/drawing/2014/main" id="{E701346E-FAA3-B0C5-517C-AB5EF907862A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4" name="Рисунок 33">
                <a:extLst>
                  <a:ext uri="{FF2B5EF4-FFF2-40B4-BE49-F238E27FC236}">
                    <a16:creationId xmlns:a16="http://schemas.microsoft.com/office/drawing/2014/main" id="{EF75D8C3-7CD8-5BAA-8A7C-30FD7C556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36" name="Групувати 35">
            <a:extLst>
              <a:ext uri="{FF2B5EF4-FFF2-40B4-BE49-F238E27FC236}">
                <a16:creationId xmlns:a16="http://schemas.microsoft.com/office/drawing/2014/main" id="{5537FAFE-4786-5FAC-6C9C-04B3A1334F42}"/>
              </a:ext>
            </a:extLst>
          </p:cNvPr>
          <p:cNvGrpSpPr/>
          <p:nvPr/>
        </p:nvGrpSpPr>
        <p:grpSpPr>
          <a:xfrm>
            <a:off x="3895071" y="1335138"/>
            <a:ext cx="2338014" cy="2595389"/>
            <a:chOff x="961469" y="1789695"/>
            <a:chExt cx="3080094" cy="2595389"/>
          </a:xfrm>
          <a:effectLst/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17BDFF-DFD0-F557-FE5B-4E5C4B424DF9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7857A4B-1A23-1DC9-3BF8-9FCA0574604C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358 ККУ</a:t>
              </a:r>
            </a:p>
            <a:p>
              <a:pPr algn="ctr"/>
              <a:r>
                <a:rPr lang="uk-UA" sz="1400" b="1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Підроблення документів, печаток, штампів та бланків</a:t>
              </a:r>
              <a:endParaRPr lang="uk-UA" sz="12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0" name="Групувати 39">
              <a:extLst>
                <a:ext uri="{FF2B5EF4-FFF2-40B4-BE49-F238E27FC236}">
                  <a16:creationId xmlns:a16="http://schemas.microsoft.com/office/drawing/2014/main" id="{43EA8D05-E65E-A8DA-E5EE-92B5B003FD43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C17C7306-DB2E-329B-5B2A-33209C11D3A7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42" name="Рисунок 41">
                <a:extLst>
                  <a:ext uri="{FF2B5EF4-FFF2-40B4-BE49-F238E27FC236}">
                    <a16:creationId xmlns:a16="http://schemas.microsoft.com/office/drawing/2014/main" id="{44115783-1518-A138-A1E7-078CF064D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3" name="Пряма сполучна лінія 42">
            <a:extLst>
              <a:ext uri="{FF2B5EF4-FFF2-40B4-BE49-F238E27FC236}">
                <a16:creationId xmlns:a16="http://schemas.microsoft.com/office/drawing/2014/main" id="{9E1A5BDB-E4A7-6DFE-E9B9-918BC4F88371}"/>
              </a:ext>
            </a:extLst>
          </p:cNvPr>
          <p:cNvCxnSpPr>
            <a:cxnSpLocks/>
          </p:cNvCxnSpPr>
          <p:nvPr/>
        </p:nvCxnSpPr>
        <p:spPr>
          <a:xfrm>
            <a:off x="3051531" y="1363308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 сполучна лінія 43">
            <a:extLst>
              <a:ext uri="{FF2B5EF4-FFF2-40B4-BE49-F238E27FC236}">
                <a16:creationId xmlns:a16="http://schemas.microsoft.com/office/drawing/2014/main" id="{5FFDA8DD-47D8-6C89-413E-BFCC5486A76C}"/>
              </a:ext>
            </a:extLst>
          </p:cNvPr>
          <p:cNvCxnSpPr>
            <a:cxnSpLocks/>
          </p:cNvCxnSpPr>
          <p:nvPr/>
        </p:nvCxnSpPr>
        <p:spPr>
          <a:xfrm>
            <a:off x="6705086" y="1167045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Групувати 44">
            <a:extLst>
              <a:ext uri="{FF2B5EF4-FFF2-40B4-BE49-F238E27FC236}">
                <a16:creationId xmlns:a16="http://schemas.microsoft.com/office/drawing/2014/main" id="{51BA8B4A-8C8F-6349-DBD5-E626FA30835C}"/>
              </a:ext>
            </a:extLst>
          </p:cNvPr>
          <p:cNvGrpSpPr/>
          <p:nvPr/>
        </p:nvGrpSpPr>
        <p:grpSpPr>
          <a:xfrm>
            <a:off x="422565" y="4147974"/>
            <a:ext cx="2269509" cy="2379945"/>
            <a:chOff x="961469" y="1789695"/>
            <a:chExt cx="3080094" cy="237994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69CEFFDE-8191-53AF-0E40-B5527355C96B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92A2C5E-1668-8F66-3E57-E73A9A763EC5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185 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ККУ</a:t>
              </a:r>
            </a:p>
            <a:p>
              <a:pPr algn="ctr"/>
              <a:r>
                <a:rPr lang="ru-RU" sz="1400" b="1" dirty="0" err="1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Крадіжка</a:t>
              </a:r>
              <a:endParaRPr lang="uk-UA" sz="14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48" name="Групувати 47">
              <a:extLst>
                <a:ext uri="{FF2B5EF4-FFF2-40B4-BE49-F238E27FC236}">
                  <a16:creationId xmlns:a16="http://schemas.microsoft.com/office/drawing/2014/main" id="{6753A31F-FB14-2BA3-E103-597D4D033F4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49" name="Овал 48">
                <a:extLst>
                  <a:ext uri="{FF2B5EF4-FFF2-40B4-BE49-F238E27FC236}">
                    <a16:creationId xmlns:a16="http://schemas.microsoft.com/office/drawing/2014/main" id="{C4D6ABA1-5DF1-0615-95D2-7FF010B4391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0" name="Рисунок 49">
                <a:extLst>
                  <a:ext uri="{FF2B5EF4-FFF2-40B4-BE49-F238E27FC236}">
                    <a16:creationId xmlns:a16="http://schemas.microsoft.com/office/drawing/2014/main" id="{819D7BEC-923D-0D3A-A762-079E3390A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51" name="Групувати 50">
            <a:extLst>
              <a:ext uri="{FF2B5EF4-FFF2-40B4-BE49-F238E27FC236}">
                <a16:creationId xmlns:a16="http://schemas.microsoft.com/office/drawing/2014/main" id="{7EF1D7FA-0F88-1A04-96F6-AC46866A3C35}"/>
              </a:ext>
            </a:extLst>
          </p:cNvPr>
          <p:cNvGrpSpPr/>
          <p:nvPr/>
        </p:nvGrpSpPr>
        <p:grpSpPr>
          <a:xfrm>
            <a:off x="7075448" y="4275100"/>
            <a:ext cx="3080094" cy="2595389"/>
            <a:chOff x="961469" y="1789695"/>
            <a:chExt cx="3080094" cy="2595389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6B3CF0F-937F-849E-6536-5F4F0F5AB92A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E0A199D-75FC-C8B4-1B55-0D41D716BBDE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336, </a:t>
              </a:r>
              <a:endParaRPr lang="ru-RU" sz="1400" dirty="0" smtClean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  <a:p>
              <a:pPr algn="ctr"/>
              <a:r>
                <a:rPr lang="uk-UA" sz="1400" b="1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Ухилення від призову під час мобілізації</a:t>
              </a:r>
              <a:endParaRPr lang="uk-UA" sz="16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55" name="Групувати 54">
              <a:extLst>
                <a:ext uri="{FF2B5EF4-FFF2-40B4-BE49-F238E27FC236}">
                  <a16:creationId xmlns:a16="http://schemas.microsoft.com/office/drawing/2014/main" id="{0F3D1A38-915A-A789-C51B-BFE91BF44879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id="{91CC4F39-6B76-E272-F49E-E385F0987DC4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8" name="Рисунок 57">
                <a:extLst>
                  <a:ext uri="{FF2B5EF4-FFF2-40B4-BE49-F238E27FC236}">
                    <a16:creationId xmlns:a16="http://schemas.microsoft.com/office/drawing/2014/main" id="{E468C100-D483-9ECA-DE87-CEF273EC79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59" name="Групувати 58">
            <a:extLst>
              <a:ext uri="{FF2B5EF4-FFF2-40B4-BE49-F238E27FC236}">
                <a16:creationId xmlns:a16="http://schemas.microsoft.com/office/drawing/2014/main" id="{488DB527-7F9D-9CD7-8EB4-15454A0C0F18}"/>
              </a:ext>
            </a:extLst>
          </p:cNvPr>
          <p:cNvGrpSpPr/>
          <p:nvPr/>
        </p:nvGrpSpPr>
        <p:grpSpPr>
          <a:xfrm>
            <a:off x="3410989" y="4136874"/>
            <a:ext cx="3080094" cy="2602495"/>
            <a:chOff x="921513" y="1789695"/>
            <a:chExt cx="3080094" cy="2602495"/>
          </a:xfrm>
          <a:effectLst/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885297A-203C-9EA5-BCF0-CDA108F28FB3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BDE404D-1574-716F-FF78-F05B832B9140}"/>
                </a:ext>
              </a:extLst>
            </p:cNvPr>
            <p:cNvSpPr txBox="1"/>
            <p:nvPr/>
          </p:nvSpPr>
          <p:spPr>
            <a:xfrm>
              <a:off x="921513" y="3653526"/>
              <a:ext cx="3080094" cy="738664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ст. </a:t>
              </a:r>
              <a:r>
                <a:rPr lang="ru-RU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122 </a:t>
              </a:r>
              <a:r>
                <a:rPr lang="ru-RU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ККУ</a:t>
              </a:r>
            </a:p>
            <a:p>
              <a:pPr algn="ctr"/>
              <a:r>
                <a:rPr lang="ru-RU" sz="1400" b="1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Умисне</a:t>
              </a:r>
              <a:r>
                <a:rPr lang="ru-RU" sz="1400" b="1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середньої</a:t>
              </a:r>
              <a:r>
                <a:rPr lang="ru-RU" sz="1400" b="1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тяжкості</a:t>
              </a:r>
              <a:r>
                <a:rPr lang="ru-RU" sz="1400" b="1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тілесне</a:t>
              </a:r>
              <a:r>
                <a:rPr lang="ru-RU" sz="1400" b="1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ru-RU" sz="1400" b="1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ушкодження</a:t>
              </a:r>
              <a:endParaRPr lang="uk-UA" sz="1200" b="1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62" name="Групувати 61">
              <a:extLst>
                <a:ext uri="{FF2B5EF4-FFF2-40B4-BE49-F238E27FC236}">
                  <a16:creationId xmlns:a16="http://schemas.microsoft.com/office/drawing/2014/main" id="{3E0002C1-A001-ABD5-B3B7-89367F4BFE62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63" name="Овал 62">
                <a:extLst>
                  <a:ext uri="{FF2B5EF4-FFF2-40B4-BE49-F238E27FC236}">
                    <a16:creationId xmlns:a16="http://schemas.microsoft.com/office/drawing/2014/main" id="{6B670B97-FEC6-99A5-A2A5-09C09E2E5875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64" name="Рисунок 63">
                <a:extLst>
                  <a:ext uri="{FF2B5EF4-FFF2-40B4-BE49-F238E27FC236}">
                    <a16:creationId xmlns:a16="http://schemas.microsoft.com/office/drawing/2014/main" id="{077D3B3B-588A-E0C1-7888-78A1B891C7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65" name="Пряма сполучна лінія 64">
            <a:extLst>
              <a:ext uri="{FF2B5EF4-FFF2-40B4-BE49-F238E27FC236}">
                <a16:creationId xmlns:a16="http://schemas.microsoft.com/office/drawing/2014/main" id="{28714558-6907-E386-F8CF-E771DC33CFA4}"/>
              </a:ext>
            </a:extLst>
          </p:cNvPr>
          <p:cNvCxnSpPr>
            <a:cxnSpLocks/>
          </p:cNvCxnSpPr>
          <p:nvPr/>
        </p:nvCxnSpPr>
        <p:spPr>
          <a:xfrm>
            <a:off x="3051531" y="4147974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 сполучна лінія 65">
            <a:extLst>
              <a:ext uri="{FF2B5EF4-FFF2-40B4-BE49-F238E27FC236}">
                <a16:creationId xmlns:a16="http://schemas.microsoft.com/office/drawing/2014/main" id="{C808EAEC-A061-6F8A-7093-341D70CC5950}"/>
              </a:ext>
            </a:extLst>
          </p:cNvPr>
          <p:cNvCxnSpPr>
            <a:cxnSpLocks/>
          </p:cNvCxnSpPr>
          <p:nvPr/>
        </p:nvCxnSpPr>
        <p:spPr>
          <a:xfrm>
            <a:off x="6855463" y="4147974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957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6D4A6-0C5B-BFA4-CB02-701B2A439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0AD5E5F8-0B1C-EE45-906D-653F047952E5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Безпекові ініціативи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8;p2">
            <a:extLst>
              <a:ext uri="{FF2B5EF4-FFF2-40B4-BE49-F238E27FC236}">
                <a16:creationId xmlns:a16="http://schemas.microsoft.com/office/drawing/2014/main" id="{F7AE0DF7-D866-F6AB-F423-DB17FDEEE8FC}"/>
              </a:ext>
            </a:extLst>
          </p:cNvPr>
          <p:cNvSpPr txBox="1"/>
          <p:nvPr/>
        </p:nvSpPr>
        <p:spPr>
          <a:xfrm>
            <a:off x="266331" y="886786"/>
            <a:ext cx="11525694" cy="230828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uk-UA" sz="2400" dirty="0">
                <a:solidFill>
                  <a:srgbClr val="182947"/>
                </a:solidFill>
                <a:latin typeface="Times New Roman" panose="02020603050405020304" pitchFamily="18" charset="0"/>
                <a:ea typeface="Proxima Nova"/>
                <a:cs typeface="Times New Roman" panose="02020603050405020304" pitchFamily="18" charset="0"/>
                <a:sym typeface="Proxima Nova"/>
              </a:rPr>
              <a:t>  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Поліцейськими офіцерами громад неодноразово проводилися спільні профілактичні рейди разом зі службою у справах дітей та сім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  з метою виявлення та попередження випадків неналежного виконання батьківських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язків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Крім того систематично проводяться профілактичні та інформаційно-роз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яснювальні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 в навчальних закладах громади.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solidFill>
                <a:srgbClr val="182947"/>
              </a:solidFill>
              <a:latin typeface="Times New Roman" panose="02020603050405020304" pitchFamily="18" charset="0"/>
              <a:ea typeface="Proxima Nova"/>
              <a:cs typeface="Times New Roman" panose="02020603050405020304" pitchFamily="18" charset="0"/>
              <a:sym typeface="Proxima Nov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53" y="2849732"/>
            <a:ext cx="5046715" cy="36043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319" y="2849732"/>
            <a:ext cx="5370991" cy="360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78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6DB96-FFA5-2363-3816-E0BA61A47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рафіка 2">
            <a:extLst>
              <a:ext uri="{FF2B5EF4-FFF2-40B4-BE49-F238E27FC236}">
                <a16:creationId xmlns:a16="http://schemas.microsoft.com/office/drawing/2014/main" id="{91521584-0969-3B81-1187-B0DAFEBBD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-1" y="1260970"/>
            <a:ext cx="12192001" cy="5597030"/>
          </a:xfrm>
          <a:prstGeom prst="rect">
            <a:avLst/>
          </a:prstGeom>
        </p:spPr>
      </p:pic>
      <p:sp>
        <p:nvSpPr>
          <p:cNvPr id="12" name="Google Shape;108;p2">
            <a:extLst>
              <a:ext uri="{FF2B5EF4-FFF2-40B4-BE49-F238E27FC236}">
                <a16:creationId xmlns:a16="http://schemas.microsoft.com/office/drawing/2014/main" id="{32FB0227-FCC4-B56C-4657-5446237E6D6B}"/>
              </a:ext>
            </a:extLst>
          </p:cNvPr>
          <p:cNvSpPr txBox="1"/>
          <p:nvPr/>
        </p:nvSpPr>
        <p:spPr>
          <a:xfrm>
            <a:off x="329609" y="469443"/>
            <a:ext cx="11525694" cy="707846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ExtraBold" panose="00000900000000000000" pitchFamily="2" charset="-52"/>
                <a:ea typeface="Proxima Nova"/>
                <a:cs typeface="Proxima Nova"/>
                <a:sym typeface="Proxima Nova"/>
              </a:rPr>
              <a:t>Переяславська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6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ТЕРИТОРІАЛЬНА ГРОМАДА</a:t>
            </a:r>
          </a:p>
        </p:txBody>
      </p:sp>
      <p:grpSp>
        <p:nvGrpSpPr>
          <p:cNvPr id="44" name="Групувати 43">
            <a:extLst>
              <a:ext uri="{FF2B5EF4-FFF2-40B4-BE49-F238E27FC236}">
                <a16:creationId xmlns:a16="http://schemas.microsoft.com/office/drawing/2014/main" id="{01390751-8444-CB0F-1743-FB8B9222C14B}"/>
              </a:ext>
            </a:extLst>
          </p:cNvPr>
          <p:cNvGrpSpPr/>
          <p:nvPr/>
        </p:nvGrpSpPr>
        <p:grpSpPr>
          <a:xfrm>
            <a:off x="329609" y="2497725"/>
            <a:ext cx="2537885" cy="3756251"/>
            <a:chOff x="1052835" y="2537463"/>
            <a:chExt cx="2537885" cy="37562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6F334054-FB6F-3725-BA35-50499E6C7F32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37" name="Групувати 36">
              <a:extLst>
                <a:ext uri="{FF2B5EF4-FFF2-40B4-BE49-F238E27FC236}">
                  <a16:creationId xmlns:a16="http://schemas.microsoft.com/office/drawing/2014/main" id="{E4EB4CBA-4E0E-7928-BBAF-9B26BF1E2C05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21" name="Прямокутник: округлені кути 20">
                <a:extLst>
                  <a:ext uri="{FF2B5EF4-FFF2-40B4-BE49-F238E27FC236}">
                    <a16:creationId xmlns:a16="http://schemas.microsoft.com/office/drawing/2014/main" id="{02CCA936-62AE-D963-1CED-BDE79355C542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35" name="Групувати 34">
                <a:extLst>
                  <a:ext uri="{FF2B5EF4-FFF2-40B4-BE49-F238E27FC236}">
                    <a16:creationId xmlns:a16="http://schemas.microsoft.com/office/drawing/2014/main" id="{4EBF4054-BEB0-3CC8-F13F-D83AD7749D13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33" name="Прямокутник: округлені кути 32">
                  <a:extLst>
                    <a:ext uri="{FF2B5EF4-FFF2-40B4-BE49-F238E27FC236}">
                      <a16:creationId xmlns:a16="http://schemas.microsoft.com/office/drawing/2014/main" id="{BA552095-7CAB-F9A8-FD81-9014B02BA9D9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34" name="Прямокутник 33">
                  <a:extLst>
                    <a:ext uri="{FF2B5EF4-FFF2-40B4-BE49-F238E27FC236}">
                      <a16:creationId xmlns:a16="http://schemas.microsoft.com/office/drawing/2014/main" id="{9FCC6D9F-F5FE-84EF-BA49-3E5CB18CF557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39" name="Групувати 38">
              <a:extLst>
                <a:ext uri="{FF2B5EF4-FFF2-40B4-BE49-F238E27FC236}">
                  <a16:creationId xmlns:a16="http://schemas.microsoft.com/office/drawing/2014/main" id="{39B61C64-AD4B-AD3F-FCC2-8DC304B7DD76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08B6E45-2129-DA38-1A8D-4E408F10AB0F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НАСЕЛЕНІ ПУНКТИ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2C155F6-49C1-30A6-7F96-0CDFE9E457BD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uk-UA" sz="1200" dirty="0">
                    <a:latin typeface="Montserrat Medium" panose="00000600000000000000" pitchFamily="2" charset="-52"/>
                  </a:rPr>
                  <a:t>кількість населених пунктів у складі територіальної громади</a:t>
                </a:r>
              </a:p>
            </p:txBody>
          </p:sp>
        </p:grpSp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04101579-490A-29F8-5CB0-4050CC4D7B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9B7CCC5-1270-5724-2676-135EFE520927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12</a:t>
              </a:r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45" name="Групувати 44">
            <a:extLst>
              <a:ext uri="{FF2B5EF4-FFF2-40B4-BE49-F238E27FC236}">
                <a16:creationId xmlns:a16="http://schemas.microsoft.com/office/drawing/2014/main" id="{5F6979C9-1019-CC8A-D1B3-6094C7F2AF00}"/>
              </a:ext>
            </a:extLst>
          </p:cNvPr>
          <p:cNvGrpSpPr/>
          <p:nvPr/>
        </p:nvGrpSpPr>
        <p:grpSpPr>
          <a:xfrm>
            <a:off x="3325545" y="2497725"/>
            <a:ext cx="2537885" cy="3756251"/>
            <a:chOff x="1052835" y="2537463"/>
            <a:chExt cx="2537885" cy="3756251"/>
          </a:xfrm>
        </p:grpSpPr>
        <p:sp>
          <p:nvSpPr>
            <p:cNvPr id="46" name="Овал 45">
              <a:extLst>
                <a:ext uri="{FF2B5EF4-FFF2-40B4-BE49-F238E27FC236}">
                  <a16:creationId xmlns:a16="http://schemas.microsoft.com/office/drawing/2014/main" id="{26C973B0-343C-A452-15D3-7A02A1CE92A1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47" name="Групувати 46">
              <a:extLst>
                <a:ext uri="{FF2B5EF4-FFF2-40B4-BE49-F238E27FC236}">
                  <a16:creationId xmlns:a16="http://schemas.microsoft.com/office/drawing/2014/main" id="{DDBE89CE-5593-5FC4-37B0-7C37F7B17BD8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53" name="Прямокутник: округлені кути 52">
                <a:extLst>
                  <a:ext uri="{FF2B5EF4-FFF2-40B4-BE49-F238E27FC236}">
                    <a16:creationId xmlns:a16="http://schemas.microsoft.com/office/drawing/2014/main" id="{95BC6336-3ED4-716E-B3FA-C1805DA10F5A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grpSp>
            <p:nvGrpSpPr>
              <p:cNvPr id="54" name="Групувати 53">
                <a:extLst>
                  <a:ext uri="{FF2B5EF4-FFF2-40B4-BE49-F238E27FC236}">
                    <a16:creationId xmlns:a16="http://schemas.microsoft.com/office/drawing/2014/main" id="{A0912653-1F8E-450B-1ED7-8C50B83FACB5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55" name="Прямокутник: округлені кути 54">
                  <a:extLst>
                    <a:ext uri="{FF2B5EF4-FFF2-40B4-BE49-F238E27FC236}">
                      <a16:creationId xmlns:a16="http://schemas.microsoft.com/office/drawing/2014/main" id="{DBBA14E3-0915-6198-0FA4-3019E9D8DD31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56" name="Прямокутник 55">
                  <a:extLst>
                    <a:ext uri="{FF2B5EF4-FFF2-40B4-BE49-F238E27FC236}">
                      <a16:creationId xmlns:a16="http://schemas.microsoft.com/office/drawing/2014/main" id="{AA3CD824-1A5C-AA9B-8922-C9CE38D2AC09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</p:grpSp>
        <p:grpSp>
          <p:nvGrpSpPr>
            <p:cNvPr id="48" name="Групувати 47">
              <a:extLst>
                <a:ext uri="{FF2B5EF4-FFF2-40B4-BE49-F238E27FC236}">
                  <a16:creationId xmlns:a16="http://schemas.microsoft.com/office/drawing/2014/main" id="{D02BD611-F389-3089-63A9-F65FAAA3274A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294F57C-4435-C2F3-20DA-CF232D0B7320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НАСЕЛЕННЯ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BFFBD7D-C8DF-8942-88A6-5456C40DB7E8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uk-UA" sz="1200" dirty="0">
                    <a:latin typeface="Montserrat Medium" panose="00000600000000000000" pitchFamily="2" charset="-52"/>
                  </a:rPr>
                  <a:t>загальна чисельність населення, що проживає на території громади</a:t>
                </a:r>
              </a:p>
            </p:txBody>
          </p:sp>
        </p:grpSp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6332F175-3E71-85F5-90BA-3C62DA70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729F5FF-8BF5-C0C8-DE99-D4BA88C3D258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latin typeface="Montserrat Black" panose="00000A00000000000000" pitchFamily="2" charset="-52"/>
                </a:rPr>
                <a:t>7513</a:t>
              </a:r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57" name="Групувати 56">
            <a:extLst>
              <a:ext uri="{FF2B5EF4-FFF2-40B4-BE49-F238E27FC236}">
                <a16:creationId xmlns:a16="http://schemas.microsoft.com/office/drawing/2014/main" id="{6339093E-68E4-EAC6-20EE-CC65FD2BAAE5}"/>
              </a:ext>
            </a:extLst>
          </p:cNvPr>
          <p:cNvGrpSpPr/>
          <p:nvPr/>
        </p:nvGrpSpPr>
        <p:grpSpPr>
          <a:xfrm>
            <a:off x="6321481" y="2497725"/>
            <a:ext cx="2549972" cy="3756251"/>
            <a:chOff x="1052835" y="2537463"/>
            <a:chExt cx="2549972" cy="3756251"/>
          </a:xfrm>
        </p:grpSpPr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id="{F1F24971-B30C-F781-D65A-532794E244A4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59" name="Групувати 58">
              <a:extLst>
                <a:ext uri="{FF2B5EF4-FFF2-40B4-BE49-F238E27FC236}">
                  <a16:creationId xmlns:a16="http://schemas.microsoft.com/office/drawing/2014/main" id="{73D67574-71CE-7653-0133-8E383ADC42A2}"/>
                </a:ext>
              </a:extLst>
            </p:cNvPr>
            <p:cNvGrpSpPr/>
            <p:nvPr/>
          </p:nvGrpSpPr>
          <p:grpSpPr>
            <a:xfrm>
              <a:off x="1063165" y="3057754"/>
              <a:ext cx="2539642" cy="3235960"/>
              <a:chOff x="1063165" y="3057754"/>
              <a:chExt cx="2539642" cy="3235960"/>
            </a:xfrm>
          </p:grpSpPr>
          <p:sp>
            <p:nvSpPr>
              <p:cNvPr id="65" name="Прямокутник: округлені кути 64">
                <a:extLst>
                  <a:ext uri="{FF2B5EF4-FFF2-40B4-BE49-F238E27FC236}">
                    <a16:creationId xmlns:a16="http://schemas.microsoft.com/office/drawing/2014/main" id="{F154993B-ACC4-24DA-7FDB-09A42C999E28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66" name="Групувати 65">
                <a:extLst>
                  <a:ext uri="{FF2B5EF4-FFF2-40B4-BE49-F238E27FC236}">
                    <a16:creationId xmlns:a16="http://schemas.microsoft.com/office/drawing/2014/main" id="{9A809F1C-15B0-0230-6066-3DD98719074F}"/>
                  </a:ext>
                </a:extLst>
              </p:cNvPr>
              <p:cNvGrpSpPr/>
              <p:nvPr/>
            </p:nvGrpSpPr>
            <p:grpSpPr>
              <a:xfrm>
                <a:off x="1063165" y="5716353"/>
                <a:ext cx="2539642" cy="577361"/>
                <a:chOff x="1063165" y="5716353"/>
                <a:chExt cx="2539642" cy="577361"/>
              </a:xfrm>
            </p:grpSpPr>
            <p:sp>
              <p:nvSpPr>
                <p:cNvPr id="67" name="Прямокутник: округлені кути 66">
                  <a:extLst>
                    <a:ext uri="{FF2B5EF4-FFF2-40B4-BE49-F238E27FC236}">
                      <a16:creationId xmlns:a16="http://schemas.microsoft.com/office/drawing/2014/main" id="{27E111B8-1ECF-0E70-8012-5B9D5F8AD728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68" name="Прямокутник 67">
                  <a:extLst>
                    <a:ext uri="{FF2B5EF4-FFF2-40B4-BE49-F238E27FC236}">
                      <a16:creationId xmlns:a16="http://schemas.microsoft.com/office/drawing/2014/main" id="{0D6DCCAA-E517-4E2B-B187-5F1541E41BEB}"/>
                    </a:ext>
                  </a:extLst>
                </p:cNvPr>
                <p:cNvSpPr/>
                <p:nvPr/>
              </p:nvSpPr>
              <p:spPr>
                <a:xfrm>
                  <a:off x="1080417" y="5716353"/>
                  <a:ext cx="2522390" cy="508524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uk-UA" sz="2800" dirty="0">
                      <a:latin typeface="Montserrat Black"/>
                    </a:rPr>
                    <a:t>630</a:t>
                  </a:r>
                </a:p>
              </p:txBody>
            </p:sp>
          </p:grpSp>
        </p:grpSp>
        <p:grpSp>
          <p:nvGrpSpPr>
            <p:cNvPr id="60" name="Групувати 59">
              <a:extLst>
                <a:ext uri="{FF2B5EF4-FFF2-40B4-BE49-F238E27FC236}">
                  <a16:creationId xmlns:a16="http://schemas.microsoft.com/office/drawing/2014/main" id="{E455E6DD-3AC8-2F74-1D4D-D64B6D91E130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021362"/>
              <a:chOff x="1057999" y="4075713"/>
              <a:chExt cx="2532721" cy="1021362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B3FE17A-6481-9B6D-4F8F-9FD5842D2092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ВПО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0FA4336A-4AFB-40C5-DA29-4B8CE7F20457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646331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uk-UA" sz="1200" dirty="0">
                    <a:latin typeface="Montserrat Medium" panose="00000600000000000000" pitchFamily="2" charset="-52"/>
                  </a:rPr>
                  <a:t>загальна чисельність зареєстрованих внутрішньо переміщених осіб</a:t>
                </a:r>
              </a:p>
            </p:txBody>
          </p:sp>
        </p:grpSp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2EDDA563-D459-689F-2487-A66EBC2B1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E8C2E4F-CFA2-C711-C915-75DB5CEF66FB}"/>
                </a:ext>
              </a:extLst>
            </p:cNvPr>
            <p:cNvSpPr txBox="1"/>
            <p:nvPr/>
          </p:nvSpPr>
          <p:spPr>
            <a:xfrm>
              <a:off x="1052835" y="5726722"/>
              <a:ext cx="2532720" cy="523220"/>
            </a:xfrm>
            <a:prstGeom prst="rect">
              <a:avLst/>
            </a:prstGeom>
            <a:noFill/>
          </p:spPr>
          <p:txBody>
            <a:bodyPr wrap="square" numCol="1" rtlCol="0">
              <a:spAutoFit/>
            </a:bodyPr>
            <a:lstStyle/>
            <a:p>
              <a:pPr algn="ctr"/>
              <a:endParaRPr lang="uk-UA" sz="2800" dirty="0">
                <a:solidFill>
                  <a:schemeClr val="bg1"/>
                </a:solidFill>
                <a:latin typeface="Montserrat Black" panose="00000A00000000000000" pitchFamily="2" charset="-52"/>
              </a:endParaRPr>
            </a:p>
          </p:txBody>
        </p:sp>
      </p:grpSp>
      <p:grpSp>
        <p:nvGrpSpPr>
          <p:cNvPr id="69" name="Групувати 68">
            <a:extLst>
              <a:ext uri="{FF2B5EF4-FFF2-40B4-BE49-F238E27FC236}">
                <a16:creationId xmlns:a16="http://schemas.microsoft.com/office/drawing/2014/main" id="{0E3B2AB7-46AA-A6B9-8F1B-06449266B499}"/>
              </a:ext>
            </a:extLst>
          </p:cNvPr>
          <p:cNvGrpSpPr/>
          <p:nvPr/>
        </p:nvGrpSpPr>
        <p:grpSpPr>
          <a:xfrm>
            <a:off x="9322582" y="2497725"/>
            <a:ext cx="2532721" cy="3756251"/>
            <a:chOff x="1057999" y="2537463"/>
            <a:chExt cx="2532721" cy="3756251"/>
          </a:xfrm>
        </p:grpSpPr>
        <p:sp>
          <p:nvSpPr>
            <p:cNvPr id="70" name="Овал 69">
              <a:extLst>
                <a:ext uri="{FF2B5EF4-FFF2-40B4-BE49-F238E27FC236}">
                  <a16:creationId xmlns:a16="http://schemas.microsoft.com/office/drawing/2014/main" id="{678BE7CB-28F5-40FC-66E0-60F0432B9213}"/>
                </a:ext>
              </a:extLst>
            </p:cNvPr>
            <p:cNvSpPr/>
            <p:nvPr/>
          </p:nvSpPr>
          <p:spPr>
            <a:xfrm>
              <a:off x="1798906" y="2537463"/>
              <a:ext cx="1040579" cy="1040579"/>
            </a:xfrm>
            <a:prstGeom prst="ellipse">
              <a:avLst/>
            </a:prstGeom>
            <a:solidFill>
              <a:srgbClr val="182947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71" name="Групувати 70">
              <a:extLst>
                <a:ext uri="{FF2B5EF4-FFF2-40B4-BE49-F238E27FC236}">
                  <a16:creationId xmlns:a16="http://schemas.microsoft.com/office/drawing/2014/main" id="{2E73CCB3-F60D-3664-3357-F6EE8854E0CB}"/>
                </a:ext>
              </a:extLst>
            </p:cNvPr>
            <p:cNvGrpSpPr/>
            <p:nvPr/>
          </p:nvGrpSpPr>
          <p:grpSpPr>
            <a:xfrm>
              <a:off x="1063165" y="3057754"/>
              <a:ext cx="2522390" cy="3235960"/>
              <a:chOff x="1063165" y="3057754"/>
              <a:chExt cx="2522390" cy="3235960"/>
            </a:xfrm>
          </p:grpSpPr>
          <p:sp>
            <p:nvSpPr>
              <p:cNvPr id="77" name="Прямокутник: округлені кути 76">
                <a:extLst>
                  <a:ext uri="{FF2B5EF4-FFF2-40B4-BE49-F238E27FC236}">
                    <a16:creationId xmlns:a16="http://schemas.microsoft.com/office/drawing/2014/main" id="{70A595CA-F869-E59F-D352-D5104CA065FD}"/>
                  </a:ext>
                </a:extLst>
              </p:cNvPr>
              <p:cNvSpPr/>
              <p:nvPr/>
            </p:nvSpPr>
            <p:spPr>
              <a:xfrm>
                <a:off x="1063165" y="3057754"/>
                <a:ext cx="2522390" cy="3235960"/>
              </a:xfrm>
              <a:prstGeom prst="roundRect">
                <a:avLst>
                  <a:gd name="adj" fmla="val 6489"/>
                </a:avLst>
              </a:prstGeom>
              <a:noFill/>
              <a:ln w="25400">
                <a:solidFill>
                  <a:srgbClr val="18294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78" name="Групувати 77">
                <a:extLst>
                  <a:ext uri="{FF2B5EF4-FFF2-40B4-BE49-F238E27FC236}">
                    <a16:creationId xmlns:a16="http://schemas.microsoft.com/office/drawing/2014/main" id="{D5F7176C-AD50-EFC5-0131-414D8E436850}"/>
                  </a:ext>
                </a:extLst>
              </p:cNvPr>
              <p:cNvGrpSpPr/>
              <p:nvPr/>
            </p:nvGrpSpPr>
            <p:grpSpPr>
              <a:xfrm>
                <a:off x="1063165" y="5673222"/>
                <a:ext cx="2522390" cy="620492"/>
                <a:chOff x="1063165" y="5673222"/>
                <a:chExt cx="2522390" cy="620492"/>
              </a:xfrm>
            </p:grpSpPr>
            <p:sp>
              <p:nvSpPr>
                <p:cNvPr id="79" name="Прямокутник: округлені кути 78">
                  <a:extLst>
                    <a:ext uri="{FF2B5EF4-FFF2-40B4-BE49-F238E27FC236}">
                      <a16:creationId xmlns:a16="http://schemas.microsoft.com/office/drawing/2014/main" id="{2EB269D0-1A80-6321-9C3C-B041721FE263}"/>
                    </a:ext>
                  </a:extLst>
                </p:cNvPr>
                <p:cNvSpPr/>
                <p:nvPr/>
              </p:nvSpPr>
              <p:spPr>
                <a:xfrm>
                  <a:off x="1063165" y="5825262"/>
                  <a:ext cx="2522390" cy="468452"/>
                </a:xfrm>
                <a:prstGeom prst="roundRect">
                  <a:avLst>
                    <a:gd name="adj" fmla="val 34684"/>
                  </a:avLst>
                </a:prstGeom>
                <a:solidFill>
                  <a:srgbClr val="182947"/>
                </a:solidFill>
                <a:ln w="25400">
                  <a:solidFill>
                    <a:srgbClr val="182947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96000" rtlCol="0" anchor="ctr"/>
                <a:lstStyle/>
                <a:p>
                  <a:pPr algn="ctr"/>
                  <a:endParaRPr lang="uk-UA" dirty="0"/>
                </a:p>
              </p:txBody>
            </p:sp>
            <p:sp>
              <p:nvSpPr>
                <p:cNvPr id="80" name="Прямокутник 79">
                  <a:extLst>
                    <a:ext uri="{FF2B5EF4-FFF2-40B4-BE49-F238E27FC236}">
                      <a16:creationId xmlns:a16="http://schemas.microsoft.com/office/drawing/2014/main" id="{6700D514-0E0C-96E4-9C64-CBBB4B9CEF08}"/>
                    </a:ext>
                  </a:extLst>
                </p:cNvPr>
                <p:cNvSpPr/>
                <p:nvPr/>
              </p:nvSpPr>
              <p:spPr>
                <a:xfrm>
                  <a:off x="1063165" y="5673222"/>
                  <a:ext cx="2522390" cy="386266"/>
                </a:xfrm>
                <a:prstGeom prst="rect">
                  <a:avLst/>
                </a:prstGeom>
                <a:solidFill>
                  <a:srgbClr val="18294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uk-UA" sz="2800" dirty="0">
                      <a:latin typeface="Montserrat Black"/>
                    </a:rPr>
                    <a:t>2</a:t>
                  </a:r>
                </a:p>
              </p:txBody>
            </p:sp>
          </p:grpSp>
        </p:grpSp>
        <p:grpSp>
          <p:nvGrpSpPr>
            <p:cNvPr id="72" name="Групувати 71">
              <a:extLst>
                <a:ext uri="{FF2B5EF4-FFF2-40B4-BE49-F238E27FC236}">
                  <a16:creationId xmlns:a16="http://schemas.microsoft.com/office/drawing/2014/main" id="{AD34B2B3-001B-423C-A415-B57503B79DF0}"/>
                </a:ext>
              </a:extLst>
            </p:cNvPr>
            <p:cNvGrpSpPr/>
            <p:nvPr/>
          </p:nvGrpSpPr>
          <p:grpSpPr>
            <a:xfrm>
              <a:off x="1057999" y="4075713"/>
              <a:ext cx="2532721" cy="1206028"/>
              <a:chOff x="1057999" y="4075713"/>
              <a:chExt cx="2532721" cy="1206028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851643-E4E7-0F5D-E38D-7EA280139F10}"/>
                  </a:ext>
                </a:extLst>
              </p:cNvPr>
              <p:cNvSpPr txBox="1"/>
              <p:nvPr/>
            </p:nvSpPr>
            <p:spPr>
              <a:xfrm>
                <a:off x="1058000" y="4075713"/>
                <a:ext cx="2532720" cy="30777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ru-RU" sz="1400" dirty="0">
                    <a:latin typeface="Montserrat Black" panose="00000A00000000000000" pitchFamily="2" charset="-52"/>
                  </a:rPr>
                  <a:t>ПОГ</a:t>
                </a:r>
                <a:endParaRPr lang="uk-UA" sz="1400" dirty="0">
                  <a:latin typeface="Montserrat Black" panose="00000A00000000000000" pitchFamily="2" charset="-52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31236DF-2744-D8BC-CEF5-807255BC587B}"/>
                  </a:ext>
                </a:extLst>
              </p:cNvPr>
              <p:cNvSpPr txBox="1"/>
              <p:nvPr/>
            </p:nvSpPr>
            <p:spPr>
              <a:xfrm>
                <a:off x="1057999" y="4450744"/>
                <a:ext cx="2532719" cy="830997"/>
              </a:xfrm>
              <a:prstGeom prst="rect">
                <a:avLst/>
              </a:prstGeom>
              <a:noFill/>
            </p:spPr>
            <p:txBody>
              <a:bodyPr wrap="square" numCol="1" rtlCol="0">
                <a:spAutoFit/>
              </a:bodyPr>
              <a:lstStyle/>
              <a:p>
                <a:pPr algn="ctr"/>
                <a:r>
                  <a:rPr lang="uk-UA" sz="1200" dirty="0">
                    <a:latin typeface="Montserrat Medium" panose="00000600000000000000" pitchFamily="2" charset="-52"/>
                  </a:rPr>
                  <a:t>кількість поліцейських офіцерів громади, які обслуговують територіальну громаду</a:t>
                </a:r>
              </a:p>
            </p:txBody>
          </p:sp>
        </p:grpSp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6A90C646-B038-696E-BDF8-C3D804B33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04195" y="2742752"/>
              <a:ext cx="630000" cy="63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0910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2E2C41-9B58-A0A8-FA6F-8BFDB8E9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48526531-3057-C97E-F886-E9FFECD9B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cxnSp>
        <p:nvCxnSpPr>
          <p:cNvPr id="28" name="Пряма сполучна лінія 27">
            <a:extLst>
              <a:ext uri="{FF2B5EF4-FFF2-40B4-BE49-F238E27FC236}">
                <a16:creationId xmlns:a16="http://schemas.microsoft.com/office/drawing/2014/main" id="{FD827AB2-B47D-78F1-7C1B-BB4D5512D429}"/>
              </a:ext>
            </a:extLst>
          </p:cNvPr>
          <p:cNvCxnSpPr>
            <a:cxnSpLocks/>
          </p:cNvCxnSpPr>
          <p:nvPr/>
        </p:nvCxnSpPr>
        <p:spPr>
          <a:xfrm flipV="1">
            <a:off x="904278" y="1309466"/>
            <a:ext cx="0" cy="553667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7530F11A-5C4C-2A44-C4FC-AA6AB521EC61}"/>
              </a:ext>
            </a:extLst>
          </p:cNvPr>
          <p:cNvSpPr txBox="1"/>
          <p:nvPr/>
        </p:nvSpPr>
        <p:spPr>
          <a:xfrm>
            <a:off x="904277" y="1448101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87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1A3D28-3BE4-7160-5168-49F44D573594}"/>
              </a:ext>
            </a:extLst>
          </p:cNvPr>
          <p:cNvSpPr txBox="1"/>
          <p:nvPr/>
        </p:nvSpPr>
        <p:spPr>
          <a:xfrm>
            <a:off x="904277" y="1771267"/>
            <a:ext cx="2737082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Опрацьовано службових завдань</a:t>
            </a:r>
          </a:p>
        </p:txBody>
      </p:sp>
      <p:cxnSp>
        <p:nvCxnSpPr>
          <p:cNvPr id="41" name="Пряма сполучна лінія 40">
            <a:extLst>
              <a:ext uri="{FF2B5EF4-FFF2-40B4-BE49-F238E27FC236}">
                <a16:creationId xmlns:a16="http://schemas.microsoft.com/office/drawing/2014/main" id="{BB039A44-CB28-9C38-D30C-39E333A84804}"/>
              </a:ext>
            </a:extLst>
          </p:cNvPr>
          <p:cNvCxnSpPr>
            <a:cxnSpLocks/>
          </p:cNvCxnSpPr>
          <p:nvPr/>
        </p:nvCxnSpPr>
        <p:spPr>
          <a:xfrm flipV="1">
            <a:off x="2582667" y="2638683"/>
            <a:ext cx="0" cy="4051715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57AAED65-5C8B-8E05-4787-B15992636AA6}"/>
              </a:ext>
            </a:extLst>
          </p:cNvPr>
          <p:cNvSpPr txBox="1"/>
          <p:nvPr/>
        </p:nvSpPr>
        <p:spPr>
          <a:xfrm>
            <a:off x="2582667" y="2515709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169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9B40B55-3C81-66F9-6806-D83EE40AE333}"/>
              </a:ext>
            </a:extLst>
          </p:cNvPr>
          <p:cNvSpPr txBox="1"/>
          <p:nvPr/>
        </p:nvSpPr>
        <p:spPr>
          <a:xfrm>
            <a:off x="2582666" y="3100484"/>
            <a:ext cx="2775358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Розглянуто матеріалів ІКС ІПНП та секретаріату</a:t>
            </a:r>
          </a:p>
        </p:txBody>
      </p:sp>
      <p:cxnSp>
        <p:nvCxnSpPr>
          <p:cNvPr id="88" name="Пряма сполучна лінія 87">
            <a:extLst>
              <a:ext uri="{FF2B5EF4-FFF2-40B4-BE49-F238E27FC236}">
                <a16:creationId xmlns:a16="http://schemas.microsoft.com/office/drawing/2014/main" id="{C787098B-5A0A-A58D-AA51-7A689B56B0A1}"/>
              </a:ext>
            </a:extLst>
          </p:cNvPr>
          <p:cNvCxnSpPr>
            <a:cxnSpLocks/>
          </p:cNvCxnSpPr>
          <p:nvPr/>
        </p:nvCxnSpPr>
        <p:spPr>
          <a:xfrm flipV="1">
            <a:off x="4567033" y="3967901"/>
            <a:ext cx="0" cy="2890099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D6497EB8-44CF-262F-B8A3-7FC8F94F43EB}"/>
              </a:ext>
            </a:extLst>
          </p:cNvPr>
          <p:cNvSpPr txBox="1"/>
          <p:nvPr/>
        </p:nvSpPr>
        <p:spPr>
          <a:xfrm>
            <a:off x="4547501" y="3786996"/>
            <a:ext cx="2532720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28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23</a:t>
            </a:r>
            <a:endParaRPr lang="uk-UA" sz="28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45613AB-FFFB-E5E5-DDE0-44482F2B62DD}"/>
              </a:ext>
            </a:extLst>
          </p:cNvPr>
          <p:cNvSpPr txBox="1"/>
          <p:nvPr/>
        </p:nvSpPr>
        <p:spPr>
          <a:xfrm>
            <a:off x="4567032" y="4429702"/>
            <a:ext cx="2979975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Здійснення супроводу</a:t>
            </a:r>
          </a:p>
        </p:txBody>
      </p:sp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45419601-E0C5-1D9F-2E2B-989B3BD7AFFA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Поліцейські послуги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3" name="Пряма сполучна лінія 2">
            <a:extLst>
              <a:ext uri="{FF2B5EF4-FFF2-40B4-BE49-F238E27FC236}">
                <a16:creationId xmlns:a16="http://schemas.microsoft.com/office/drawing/2014/main" id="{04662F00-C535-9F07-5A03-F8C69A6D368C}"/>
              </a:ext>
            </a:extLst>
          </p:cNvPr>
          <p:cNvCxnSpPr>
            <a:cxnSpLocks/>
          </p:cNvCxnSpPr>
          <p:nvPr/>
        </p:nvCxnSpPr>
        <p:spPr>
          <a:xfrm flipV="1">
            <a:off x="7376208" y="1309466"/>
            <a:ext cx="0" cy="553667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 сполучна лінія 5">
            <a:extLst>
              <a:ext uri="{FF2B5EF4-FFF2-40B4-BE49-F238E27FC236}">
                <a16:creationId xmlns:a16="http://schemas.microsoft.com/office/drawing/2014/main" id="{2222D0BA-5AA3-61DF-EED7-82B469B88828}"/>
              </a:ext>
            </a:extLst>
          </p:cNvPr>
          <p:cNvCxnSpPr>
            <a:cxnSpLocks/>
          </p:cNvCxnSpPr>
          <p:nvPr/>
        </p:nvCxnSpPr>
        <p:spPr>
          <a:xfrm flipV="1">
            <a:off x="8589217" y="2638683"/>
            <a:ext cx="0" cy="4051715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F984E1C-8938-9401-07A4-3D3CEEB0CBF9}"/>
              </a:ext>
            </a:extLst>
          </p:cNvPr>
          <p:cNvSpPr txBox="1"/>
          <p:nvPr/>
        </p:nvSpPr>
        <p:spPr>
          <a:xfrm>
            <a:off x="8589217" y="2515709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3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347AB8-5B43-0152-8D40-3B5C32FBD0C1}"/>
              </a:ext>
            </a:extLst>
          </p:cNvPr>
          <p:cNvSpPr txBox="1"/>
          <p:nvPr/>
        </p:nvSpPr>
        <p:spPr>
          <a:xfrm>
            <a:off x="8589216" y="3100484"/>
            <a:ext cx="2775358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Врятовано тварин та/або надано допомога тваринам</a:t>
            </a:r>
          </a:p>
        </p:txBody>
      </p:sp>
    </p:spTree>
    <p:extLst>
      <p:ext uri="{BB962C8B-B14F-4D97-AF65-F5344CB8AC3E}">
        <p14:creationId xmlns:p14="http://schemas.microsoft.com/office/powerpoint/2010/main" val="1310134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486301-552F-0D12-7BBE-01089D0F7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Графіка 12">
            <a:extLst>
              <a:ext uri="{FF2B5EF4-FFF2-40B4-BE49-F238E27FC236}">
                <a16:creationId xmlns:a16="http://schemas.microsoft.com/office/drawing/2014/main" id="{A323D818-986F-2499-49DB-3ADAE92F5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9380" r="20276" b="15852"/>
          <a:stretch>
            <a:fillRect/>
          </a:stretch>
        </p:blipFill>
        <p:spPr>
          <a:xfrm>
            <a:off x="0" y="1104475"/>
            <a:ext cx="12192000" cy="5753525"/>
          </a:xfrm>
          <a:prstGeom prst="rect">
            <a:avLst/>
          </a:prstGeom>
        </p:spPr>
      </p:pic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9CFB2477-1D94-E886-BF9A-E0CE7E3C777D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Військовий стан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1F54D7-7A4F-2A10-E7BE-C7602108CC48}"/>
              </a:ext>
            </a:extLst>
          </p:cNvPr>
          <p:cNvSpPr txBox="1"/>
          <p:nvPr/>
        </p:nvSpPr>
        <p:spPr>
          <a:xfrm>
            <a:off x="9132881" y="4148647"/>
            <a:ext cx="2532720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Montserrat Black" panose="00000A00000000000000" pitchFamily="2" charset="-52"/>
              </a:rPr>
              <a:t>6</a:t>
            </a:r>
            <a:endParaRPr lang="uk-UA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2B0E33-D412-141F-7660-438A6A1F5FEB}"/>
              </a:ext>
            </a:extLst>
          </p:cNvPr>
          <p:cNvSpPr txBox="1"/>
          <p:nvPr/>
        </p:nvSpPr>
        <p:spPr>
          <a:xfrm>
            <a:off x="9132881" y="4826499"/>
            <a:ext cx="2532720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uk-UA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виявлено зброї та вибухонебезпечних предметів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BDECD5-471B-1386-CEE6-7DE22B3D333C}"/>
              </a:ext>
            </a:extLst>
          </p:cNvPr>
          <p:cNvSpPr txBox="1"/>
          <p:nvPr/>
        </p:nvSpPr>
        <p:spPr>
          <a:xfrm>
            <a:off x="5343165" y="5191535"/>
            <a:ext cx="2532720" cy="76944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Montserrat Black" panose="00000A00000000000000" pitchFamily="2" charset="-52"/>
              </a:rPr>
              <a:t>15</a:t>
            </a:r>
            <a:endParaRPr lang="uk-UA" sz="36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A6686C-6556-3CA1-6E07-003876EB5EFB}"/>
              </a:ext>
            </a:extLst>
          </p:cNvPr>
          <p:cNvSpPr txBox="1"/>
          <p:nvPr/>
        </p:nvSpPr>
        <p:spPr>
          <a:xfrm>
            <a:off x="5180314" y="5753525"/>
            <a:ext cx="3080094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uk-UA" sz="1400" dirty="0">
                <a:solidFill>
                  <a:schemeClr val="bg1">
                    <a:lumMod val="85000"/>
                  </a:schemeClr>
                </a:solidFill>
                <a:latin typeface="Montserrat Medium" panose="00000600000000000000" pitchFamily="2" charset="-52"/>
              </a:rPr>
              <a:t>перевірено ВПО</a:t>
            </a:r>
          </a:p>
        </p:txBody>
      </p:sp>
    </p:spTree>
    <p:extLst>
      <p:ext uri="{BB962C8B-B14F-4D97-AF65-F5344CB8AC3E}">
        <p14:creationId xmlns:p14="http://schemas.microsoft.com/office/powerpoint/2010/main" val="2213315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70C95-82F5-034E-8BA3-BEF0A2CB0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EA48E22A-E2D4-220F-8608-9E6F4721817F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</a:t>
            </a:r>
            <a:endParaRPr lang="uk-UA" sz="2400" dirty="0">
              <a:solidFill>
                <a:srgbClr val="182947"/>
              </a:solidFill>
              <a:latin typeface="Montserrat SemiBold" panose="00000700000000000000" pitchFamily="2" charset="-52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8" name="Графіка 17">
            <a:extLst>
              <a:ext uri="{FF2B5EF4-FFF2-40B4-BE49-F238E27FC236}">
                <a16:creationId xmlns:a16="http://schemas.microsoft.com/office/drawing/2014/main" id="{13F6C75F-96A8-4FC4-70AA-2CE87A94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074B1225-B508-A1C6-03A9-CB51BDB00A1A}"/>
              </a:ext>
            </a:extLst>
          </p:cNvPr>
          <p:cNvGrpSpPr/>
          <p:nvPr/>
        </p:nvGrpSpPr>
        <p:grpSpPr>
          <a:xfrm>
            <a:off x="422565" y="1923834"/>
            <a:ext cx="3080094" cy="2164502"/>
            <a:chOff x="961469" y="1789695"/>
            <a:chExt cx="3080094" cy="216450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5C2757C-D00A-68F1-D325-14449045289F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36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48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6991561-7FC7-0745-AD1F-580D078E07FB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громадська безпека</a:t>
              </a:r>
            </a:p>
          </p:txBody>
        </p:sp>
        <p:grpSp>
          <p:nvGrpSpPr>
            <p:cNvPr id="8" name="Групувати 7">
              <a:extLst>
                <a:ext uri="{FF2B5EF4-FFF2-40B4-BE49-F238E27FC236}">
                  <a16:creationId xmlns:a16="http://schemas.microsoft.com/office/drawing/2014/main" id="{3D3E5E04-D81D-1864-A76F-D7870F490468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9" name="Овал 8">
                <a:extLst>
                  <a:ext uri="{FF2B5EF4-FFF2-40B4-BE49-F238E27FC236}">
                    <a16:creationId xmlns:a16="http://schemas.microsoft.com/office/drawing/2014/main" id="{47DF207D-43C8-D830-D1FC-28BE3D094CD8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10" name="Рисунок 9">
                <a:extLst>
                  <a:ext uri="{FF2B5EF4-FFF2-40B4-BE49-F238E27FC236}">
                    <a16:creationId xmlns:a16="http://schemas.microsoft.com/office/drawing/2014/main" id="{CCCD13BB-D9A4-A09F-232E-9297C35887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1" name="Групувати 10">
            <a:extLst>
              <a:ext uri="{FF2B5EF4-FFF2-40B4-BE49-F238E27FC236}">
                <a16:creationId xmlns:a16="http://schemas.microsoft.com/office/drawing/2014/main" id="{040CFF6D-1582-67AD-22F5-A09F11D5742D}"/>
              </a:ext>
            </a:extLst>
          </p:cNvPr>
          <p:cNvGrpSpPr/>
          <p:nvPr/>
        </p:nvGrpSpPr>
        <p:grpSpPr>
          <a:xfrm>
            <a:off x="8415654" y="1853992"/>
            <a:ext cx="3080094" cy="2164502"/>
            <a:chOff x="961469" y="1789695"/>
            <a:chExt cx="3080094" cy="21645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7CC0E3-EDE3-D1D1-FF90-C4137F3189A1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11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CE149B7-5224-61E4-8FC4-DADCB926EB6B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благоустрій</a:t>
              </a:r>
              <a:endParaRPr lang="uk-UA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D54B8A66-A9F6-A45F-5EB2-A64A1684A360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A279DD94-CE02-1F1C-68E6-74A252BD44F7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16" name="Рисунок 15">
                <a:extLst>
                  <a:ext uri="{FF2B5EF4-FFF2-40B4-BE49-F238E27FC236}">
                    <a16:creationId xmlns:a16="http://schemas.microsoft.com/office/drawing/2014/main" id="{0C064E1F-3841-781E-3824-B56BEEC929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17" name="Групувати 16">
            <a:extLst>
              <a:ext uri="{FF2B5EF4-FFF2-40B4-BE49-F238E27FC236}">
                <a16:creationId xmlns:a16="http://schemas.microsoft.com/office/drawing/2014/main" id="{BBE408A7-7B8C-5CF2-C218-533C9270F215}"/>
              </a:ext>
            </a:extLst>
          </p:cNvPr>
          <p:cNvGrpSpPr/>
          <p:nvPr/>
        </p:nvGrpSpPr>
        <p:grpSpPr>
          <a:xfrm>
            <a:off x="4555953" y="1923834"/>
            <a:ext cx="3080094" cy="2164502"/>
            <a:chOff x="961469" y="1789695"/>
            <a:chExt cx="3080094" cy="2164502"/>
          </a:xfrm>
          <a:effectLst/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755F4EE-3E13-0893-FDE8-4C853C3056D3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17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E85BAB7-96FD-3F33-4B1F-F728C97F034A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дозвільна система</a:t>
              </a:r>
            </a:p>
          </p:txBody>
        </p:sp>
        <p:grpSp>
          <p:nvGrpSpPr>
            <p:cNvPr id="21" name="Групувати 20">
              <a:extLst>
                <a:ext uri="{FF2B5EF4-FFF2-40B4-BE49-F238E27FC236}">
                  <a16:creationId xmlns:a16="http://schemas.microsoft.com/office/drawing/2014/main" id="{160954B7-AC04-FAE6-D37B-75221ED5A9DE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2" name="Овал 21">
                <a:extLst>
                  <a:ext uri="{FF2B5EF4-FFF2-40B4-BE49-F238E27FC236}">
                    <a16:creationId xmlns:a16="http://schemas.microsoft.com/office/drawing/2014/main" id="{44FD7CDD-AB8A-DA27-36C2-7AAE88BBFF68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pic>
            <p:nvPicPr>
              <p:cNvPr id="23" name="Рисунок 22">
                <a:extLst>
                  <a:ext uri="{FF2B5EF4-FFF2-40B4-BE49-F238E27FC236}">
                    <a16:creationId xmlns:a16="http://schemas.microsoft.com/office/drawing/2014/main" id="{33817802-FE22-5FA0-A5E5-316FA57B3D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24" name="Пряма сполучна лінія 23">
            <a:extLst>
              <a:ext uri="{FF2B5EF4-FFF2-40B4-BE49-F238E27FC236}">
                <a16:creationId xmlns:a16="http://schemas.microsoft.com/office/drawing/2014/main" id="{57C081CA-08B4-6122-A83C-53D21E544BCF}"/>
              </a:ext>
            </a:extLst>
          </p:cNvPr>
          <p:cNvCxnSpPr>
            <a:cxnSpLocks/>
          </p:cNvCxnSpPr>
          <p:nvPr/>
        </p:nvCxnSpPr>
        <p:spPr>
          <a:xfrm>
            <a:off x="4029306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 сполучна лінія 24">
            <a:extLst>
              <a:ext uri="{FF2B5EF4-FFF2-40B4-BE49-F238E27FC236}">
                <a16:creationId xmlns:a16="http://schemas.microsoft.com/office/drawing/2014/main" id="{367A8848-E431-4A79-05B0-39ABBFEF7106}"/>
              </a:ext>
            </a:extLst>
          </p:cNvPr>
          <p:cNvCxnSpPr>
            <a:cxnSpLocks/>
          </p:cNvCxnSpPr>
          <p:nvPr/>
        </p:nvCxnSpPr>
        <p:spPr>
          <a:xfrm>
            <a:off x="8162694" y="1993676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012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A1325C-2D71-4C72-4EFC-1DF0394DD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04421A3C-B21F-CEB5-6DD7-96D4BF4BF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5704" r="5704" b="5882"/>
          <a:stretch>
            <a:fillRect/>
          </a:stretch>
        </p:blipFill>
        <p:spPr>
          <a:xfrm>
            <a:off x="0" y="4380748"/>
            <a:ext cx="12192000" cy="2477252"/>
          </a:xfrm>
          <a:prstGeom prst="rect">
            <a:avLst/>
          </a:prstGeom>
        </p:spPr>
      </p:pic>
      <p:cxnSp>
        <p:nvCxnSpPr>
          <p:cNvPr id="28" name="Пряма сполучна лінія 27">
            <a:extLst>
              <a:ext uri="{FF2B5EF4-FFF2-40B4-BE49-F238E27FC236}">
                <a16:creationId xmlns:a16="http://schemas.microsoft.com/office/drawing/2014/main" id="{AD8115E0-F621-7240-3202-FB2269FDF5BB}"/>
              </a:ext>
            </a:extLst>
          </p:cNvPr>
          <p:cNvCxnSpPr>
            <a:cxnSpLocks/>
          </p:cNvCxnSpPr>
          <p:nvPr/>
        </p:nvCxnSpPr>
        <p:spPr>
          <a:xfrm flipV="1">
            <a:off x="479045" y="1309466"/>
            <a:ext cx="0" cy="553667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5AD2858-87D3-20B5-F9EC-92F762A1A5BB}"/>
              </a:ext>
            </a:extLst>
          </p:cNvPr>
          <p:cNvSpPr txBox="1"/>
          <p:nvPr/>
        </p:nvSpPr>
        <p:spPr>
          <a:xfrm>
            <a:off x="584080" y="1186492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34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7F40FC-822D-2166-D260-A64616FC4A0A}"/>
              </a:ext>
            </a:extLst>
          </p:cNvPr>
          <p:cNvSpPr txBox="1"/>
          <p:nvPr/>
        </p:nvSpPr>
        <p:spPr>
          <a:xfrm>
            <a:off x="584079" y="1771267"/>
            <a:ext cx="2737082" cy="52322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ru-RU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Кількість </a:t>
            </a:r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кривдників, що перебувають на обліку</a:t>
            </a:r>
          </a:p>
        </p:txBody>
      </p:sp>
      <p:cxnSp>
        <p:nvCxnSpPr>
          <p:cNvPr id="41" name="Пряма сполучна лінія 40">
            <a:extLst>
              <a:ext uri="{FF2B5EF4-FFF2-40B4-BE49-F238E27FC236}">
                <a16:creationId xmlns:a16="http://schemas.microsoft.com/office/drawing/2014/main" id="{44545800-AD3E-DFC2-A7E3-36468007609C}"/>
              </a:ext>
            </a:extLst>
          </p:cNvPr>
          <p:cNvCxnSpPr>
            <a:cxnSpLocks/>
          </p:cNvCxnSpPr>
          <p:nvPr/>
        </p:nvCxnSpPr>
        <p:spPr>
          <a:xfrm flipV="1">
            <a:off x="1803569" y="2373486"/>
            <a:ext cx="0" cy="4134980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EBFE6C6-3C75-D7DD-9A1E-F54D177D1578}"/>
              </a:ext>
            </a:extLst>
          </p:cNvPr>
          <p:cNvSpPr txBox="1"/>
          <p:nvPr/>
        </p:nvSpPr>
        <p:spPr>
          <a:xfrm>
            <a:off x="1884115" y="2250512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26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CD80146-023E-E789-D9F2-0C6B2809C438}"/>
              </a:ext>
            </a:extLst>
          </p:cNvPr>
          <p:cNvSpPr txBox="1"/>
          <p:nvPr/>
        </p:nvSpPr>
        <p:spPr>
          <a:xfrm>
            <a:off x="1884114" y="2835287"/>
            <a:ext cx="2775358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Кількість кривдників яких взято на облік у </a:t>
            </a:r>
            <a:r>
              <a:rPr lang="uk-UA" sz="1400" dirty="0" smtClean="0">
                <a:solidFill>
                  <a:srgbClr val="182947"/>
                </a:solidFill>
                <a:latin typeface="Montserrat Medium" panose="00000600000000000000" pitchFamily="2" charset="-52"/>
              </a:rPr>
              <a:t>2026 </a:t>
            </a:r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році</a:t>
            </a:r>
          </a:p>
        </p:txBody>
      </p:sp>
      <p:cxnSp>
        <p:nvCxnSpPr>
          <p:cNvPr id="88" name="Пряма сполучна лінія 87">
            <a:extLst>
              <a:ext uri="{FF2B5EF4-FFF2-40B4-BE49-F238E27FC236}">
                <a16:creationId xmlns:a16="http://schemas.microsoft.com/office/drawing/2014/main" id="{491D56D7-B8C9-210C-E3D0-1A5DE2B537B8}"/>
              </a:ext>
            </a:extLst>
          </p:cNvPr>
          <p:cNvCxnSpPr>
            <a:cxnSpLocks/>
          </p:cNvCxnSpPr>
          <p:nvPr/>
        </p:nvCxnSpPr>
        <p:spPr>
          <a:xfrm flipV="1">
            <a:off x="2797348" y="3575590"/>
            <a:ext cx="0" cy="2890099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 сполучна лінія 90">
            <a:extLst>
              <a:ext uri="{FF2B5EF4-FFF2-40B4-BE49-F238E27FC236}">
                <a16:creationId xmlns:a16="http://schemas.microsoft.com/office/drawing/2014/main" id="{B1AB423B-4C8D-0008-45A8-B71C434E19C5}"/>
              </a:ext>
            </a:extLst>
          </p:cNvPr>
          <p:cNvCxnSpPr>
            <a:cxnSpLocks/>
          </p:cNvCxnSpPr>
          <p:nvPr/>
        </p:nvCxnSpPr>
        <p:spPr>
          <a:xfrm flipV="1">
            <a:off x="5435103" y="1543545"/>
            <a:ext cx="0" cy="5314455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увати 3">
            <a:extLst>
              <a:ext uri="{FF2B5EF4-FFF2-40B4-BE49-F238E27FC236}">
                <a16:creationId xmlns:a16="http://schemas.microsoft.com/office/drawing/2014/main" id="{CFE5F7E7-8708-B234-B7B8-953AD21D1A40}"/>
              </a:ext>
            </a:extLst>
          </p:cNvPr>
          <p:cNvGrpSpPr/>
          <p:nvPr/>
        </p:nvGrpSpPr>
        <p:grpSpPr>
          <a:xfrm>
            <a:off x="5581297" y="1420571"/>
            <a:ext cx="5314674" cy="1107995"/>
            <a:chOff x="5581297" y="1420571"/>
            <a:chExt cx="5314674" cy="1107995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E3B6E46-4B81-4B70-35CB-233ED8E68350}"/>
                </a:ext>
              </a:extLst>
            </p:cNvPr>
            <p:cNvSpPr txBox="1"/>
            <p:nvPr/>
          </p:nvSpPr>
          <p:spPr>
            <a:xfrm>
              <a:off x="5581299" y="1420571"/>
              <a:ext cx="2532720" cy="646331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36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</a:t>
              </a:r>
              <a:endParaRPr lang="uk-UA" sz="14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A32E691-BAC1-0FBB-4CF4-BBDC9DC07D81}"/>
                </a:ext>
              </a:extLst>
            </p:cNvPr>
            <p:cNvSpPr txBox="1"/>
            <p:nvPr/>
          </p:nvSpPr>
          <p:spPr>
            <a:xfrm>
              <a:off x="5581297" y="2005346"/>
              <a:ext cx="5314674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Складено адміністративних протоколів за порушення ст. 173-2 КУпАП «Вчинення домашнього насильства»</a:t>
              </a:r>
            </a:p>
          </p:txBody>
        </p:sp>
      </p:grpSp>
      <p:cxnSp>
        <p:nvCxnSpPr>
          <p:cNvPr id="98" name="Пряма сполучна лінія 97">
            <a:extLst>
              <a:ext uri="{FF2B5EF4-FFF2-40B4-BE49-F238E27FC236}">
                <a16:creationId xmlns:a16="http://schemas.microsoft.com/office/drawing/2014/main" id="{0078BD53-A263-763A-AF77-BD076796879E}"/>
              </a:ext>
            </a:extLst>
          </p:cNvPr>
          <p:cNvCxnSpPr>
            <a:cxnSpLocks/>
          </p:cNvCxnSpPr>
          <p:nvPr/>
        </p:nvCxnSpPr>
        <p:spPr>
          <a:xfrm flipH="1">
            <a:off x="5661497" y="2634011"/>
            <a:ext cx="2032000" cy="0"/>
          </a:xfrm>
          <a:prstGeom prst="line">
            <a:avLst/>
          </a:prstGeom>
          <a:ln w="254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 сполучна лінія 109">
            <a:extLst>
              <a:ext uri="{FF2B5EF4-FFF2-40B4-BE49-F238E27FC236}">
                <a16:creationId xmlns:a16="http://schemas.microsoft.com/office/drawing/2014/main" id="{6200511E-8A5C-A9D3-A37F-E013E01D4A31}"/>
              </a:ext>
            </a:extLst>
          </p:cNvPr>
          <p:cNvCxnSpPr>
            <a:cxnSpLocks/>
          </p:cNvCxnSpPr>
          <p:nvPr/>
        </p:nvCxnSpPr>
        <p:spPr>
          <a:xfrm flipV="1">
            <a:off x="8801276" y="2929259"/>
            <a:ext cx="0" cy="3928741"/>
          </a:xfrm>
          <a:prstGeom prst="line">
            <a:avLst/>
          </a:prstGeom>
          <a:ln w="25400">
            <a:solidFill>
              <a:srgbClr val="AFB6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591D9398-AC52-952D-1FEF-19C41026A662}"/>
              </a:ext>
            </a:extLst>
          </p:cNvPr>
          <p:cNvSpPr txBox="1"/>
          <p:nvPr/>
        </p:nvSpPr>
        <p:spPr>
          <a:xfrm>
            <a:off x="8911004" y="2806285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11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BBE1FA8-3F0D-7C16-7E63-CC8AC8FC253B}"/>
              </a:ext>
            </a:extLst>
          </p:cNvPr>
          <p:cNvSpPr txBox="1"/>
          <p:nvPr/>
        </p:nvSpPr>
        <p:spPr>
          <a:xfrm>
            <a:off x="8911004" y="3391060"/>
            <a:ext cx="4066875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Профілактичних заходів</a:t>
            </a:r>
          </a:p>
        </p:txBody>
      </p:sp>
      <p:cxnSp>
        <p:nvCxnSpPr>
          <p:cNvPr id="113" name="Пряма сполучна лінія 112">
            <a:extLst>
              <a:ext uri="{FF2B5EF4-FFF2-40B4-BE49-F238E27FC236}">
                <a16:creationId xmlns:a16="http://schemas.microsoft.com/office/drawing/2014/main" id="{665C49D2-25EB-30D5-2AB0-C0845A8B6369}"/>
              </a:ext>
            </a:extLst>
          </p:cNvPr>
          <p:cNvCxnSpPr>
            <a:cxnSpLocks/>
          </p:cNvCxnSpPr>
          <p:nvPr/>
        </p:nvCxnSpPr>
        <p:spPr>
          <a:xfrm flipH="1">
            <a:off x="9027670" y="3787315"/>
            <a:ext cx="2032000" cy="0"/>
          </a:xfrm>
          <a:prstGeom prst="line">
            <a:avLst/>
          </a:prstGeom>
          <a:ln w="254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79BE19C-9935-1E09-2DD7-7B0B1ECD69AB}"/>
              </a:ext>
            </a:extLst>
          </p:cNvPr>
          <p:cNvSpPr txBox="1"/>
          <p:nvPr/>
        </p:nvSpPr>
        <p:spPr>
          <a:xfrm>
            <a:off x="9005638" y="3803509"/>
            <a:ext cx="2532720" cy="64633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3600" dirty="0">
                <a:solidFill>
                  <a:srgbClr val="182947"/>
                </a:solidFill>
                <a:latin typeface="Montserrat Black" panose="00000A00000000000000" pitchFamily="2" charset="-52"/>
              </a:rPr>
              <a:t>5</a:t>
            </a:r>
            <a:endParaRPr lang="uk-UA" sz="16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52BEF26-FE85-E29D-2133-3EFE1033DD0D}"/>
              </a:ext>
            </a:extLst>
          </p:cNvPr>
          <p:cNvSpPr txBox="1"/>
          <p:nvPr/>
        </p:nvSpPr>
        <p:spPr>
          <a:xfrm>
            <a:off x="9005636" y="4388284"/>
            <a:ext cx="3234734" cy="738664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solidFill>
                  <a:srgbClr val="182947"/>
                </a:solidFill>
                <a:latin typeface="Montserrat Medium" panose="00000600000000000000" pitchFamily="2" charset="-52"/>
              </a:rPr>
              <a:t>Виступи перед мешканцями громади на тему запобігання домашнього насильства</a:t>
            </a:r>
          </a:p>
        </p:txBody>
      </p:sp>
      <p:sp>
        <p:nvSpPr>
          <p:cNvPr id="116" name="Google Shape;108;p2">
            <a:extLst>
              <a:ext uri="{FF2B5EF4-FFF2-40B4-BE49-F238E27FC236}">
                <a16:creationId xmlns:a16="http://schemas.microsoft.com/office/drawing/2014/main" id="{D99E7B80-2188-A062-BD18-851F431F606E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Протидія домашньому насильству</a:t>
            </a:r>
          </a:p>
        </p:txBody>
      </p:sp>
    </p:spTree>
    <p:extLst>
      <p:ext uri="{BB962C8B-B14F-4D97-AF65-F5344CB8AC3E}">
        <p14:creationId xmlns:p14="http://schemas.microsoft.com/office/powerpoint/2010/main" val="392926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9973B-5792-7F29-F536-42C866EC1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Графіка 8">
            <a:extLst>
              <a:ext uri="{FF2B5EF4-FFF2-40B4-BE49-F238E27FC236}">
                <a16:creationId xmlns:a16="http://schemas.microsoft.com/office/drawing/2014/main" id="{9737CFF0-6DFF-D389-6B0A-E9FA488B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l="14734" r="19827" b="7119"/>
          <a:stretch>
            <a:fillRect/>
          </a:stretch>
        </p:blipFill>
        <p:spPr>
          <a:xfrm>
            <a:off x="115409" y="1175754"/>
            <a:ext cx="12192001" cy="5597030"/>
          </a:xfrm>
          <a:prstGeom prst="rect">
            <a:avLst/>
          </a:prstGeom>
        </p:spPr>
      </p:pic>
      <p:grpSp>
        <p:nvGrpSpPr>
          <p:cNvPr id="29" name="Групувати 28">
            <a:extLst>
              <a:ext uri="{FF2B5EF4-FFF2-40B4-BE49-F238E27FC236}">
                <a16:creationId xmlns:a16="http://schemas.microsoft.com/office/drawing/2014/main" id="{D5E949B1-5DC8-2EEC-376A-6E637AC3242D}"/>
              </a:ext>
            </a:extLst>
          </p:cNvPr>
          <p:cNvGrpSpPr/>
          <p:nvPr/>
        </p:nvGrpSpPr>
        <p:grpSpPr>
          <a:xfrm>
            <a:off x="333153" y="3974269"/>
            <a:ext cx="11525694" cy="299720"/>
            <a:chOff x="333153" y="3644408"/>
            <a:chExt cx="11525694" cy="299720"/>
          </a:xfrm>
        </p:grpSpPr>
        <p:sp>
          <p:nvSpPr>
            <p:cNvPr id="2" name="Прямокутник: округлені кути 1">
              <a:extLst>
                <a:ext uri="{FF2B5EF4-FFF2-40B4-BE49-F238E27FC236}">
                  <a16:creationId xmlns:a16="http://schemas.microsoft.com/office/drawing/2014/main" id="{F00415C9-117B-90B6-35CB-FD860ABC474C}"/>
                </a:ext>
              </a:extLst>
            </p:cNvPr>
            <p:cNvSpPr/>
            <p:nvPr/>
          </p:nvSpPr>
          <p:spPr>
            <a:xfrm>
              <a:off x="333153" y="3694369"/>
              <a:ext cx="11525694" cy="212900"/>
            </a:xfrm>
            <a:prstGeom prst="roundRect">
              <a:avLst>
                <a:gd name="adj" fmla="val 50000"/>
              </a:avLst>
            </a:prstGeom>
            <a:solidFill>
              <a:srgbClr val="1829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17" name="Прямокутник 16">
              <a:extLst>
                <a:ext uri="{FF2B5EF4-FFF2-40B4-BE49-F238E27FC236}">
                  <a16:creationId xmlns:a16="http://schemas.microsoft.com/office/drawing/2014/main" id="{838C62F9-95EE-13BB-FC76-2D84A8B7C357}"/>
                </a:ext>
              </a:extLst>
            </p:cNvPr>
            <p:cNvSpPr/>
            <p:nvPr/>
          </p:nvSpPr>
          <p:spPr>
            <a:xfrm>
              <a:off x="108755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8" name="Прямокутник 17">
              <a:extLst>
                <a:ext uri="{FF2B5EF4-FFF2-40B4-BE49-F238E27FC236}">
                  <a16:creationId xmlns:a16="http://schemas.microsoft.com/office/drawing/2014/main" id="{DBB050A3-4FAD-C56D-4625-5D5B2A6A8A59}"/>
                </a:ext>
              </a:extLst>
            </p:cNvPr>
            <p:cNvSpPr/>
            <p:nvPr/>
          </p:nvSpPr>
          <p:spPr>
            <a:xfrm>
              <a:off x="99150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9" name="Прямокутник 18">
              <a:extLst>
                <a:ext uri="{FF2B5EF4-FFF2-40B4-BE49-F238E27FC236}">
                  <a16:creationId xmlns:a16="http://schemas.microsoft.com/office/drawing/2014/main" id="{B305CF7D-2B7B-8355-B992-C0D80B5A2171}"/>
                </a:ext>
              </a:extLst>
            </p:cNvPr>
            <p:cNvSpPr/>
            <p:nvPr/>
          </p:nvSpPr>
          <p:spPr>
            <a:xfrm>
              <a:off x="89545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0" name="Прямокутник 19">
              <a:extLst>
                <a:ext uri="{FF2B5EF4-FFF2-40B4-BE49-F238E27FC236}">
                  <a16:creationId xmlns:a16="http://schemas.microsoft.com/office/drawing/2014/main" id="{F66EA941-8E44-BB15-A80F-E812535164CA}"/>
                </a:ext>
              </a:extLst>
            </p:cNvPr>
            <p:cNvSpPr/>
            <p:nvPr/>
          </p:nvSpPr>
          <p:spPr>
            <a:xfrm>
              <a:off x="799409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1" name="Прямокутник 20">
              <a:extLst>
                <a:ext uri="{FF2B5EF4-FFF2-40B4-BE49-F238E27FC236}">
                  <a16:creationId xmlns:a16="http://schemas.microsoft.com/office/drawing/2014/main" id="{A591C05D-B252-55DC-BD5E-FF3C861D662A}"/>
                </a:ext>
              </a:extLst>
            </p:cNvPr>
            <p:cNvSpPr/>
            <p:nvPr/>
          </p:nvSpPr>
          <p:spPr>
            <a:xfrm>
              <a:off x="70336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2" name="Прямокутник 21">
              <a:extLst>
                <a:ext uri="{FF2B5EF4-FFF2-40B4-BE49-F238E27FC236}">
                  <a16:creationId xmlns:a16="http://schemas.microsoft.com/office/drawing/2014/main" id="{9FBDFD53-77B9-31EB-1AD3-CBBDD753F4F1}"/>
                </a:ext>
              </a:extLst>
            </p:cNvPr>
            <p:cNvSpPr/>
            <p:nvPr/>
          </p:nvSpPr>
          <p:spPr>
            <a:xfrm>
              <a:off x="60731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3" name="Прямокутник 22">
              <a:extLst>
                <a:ext uri="{FF2B5EF4-FFF2-40B4-BE49-F238E27FC236}">
                  <a16:creationId xmlns:a16="http://schemas.microsoft.com/office/drawing/2014/main" id="{54491E90-9471-FEF0-AA5C-CC727C4AFDCD}"/>
                </a:ext>
              </a:extLst>
            </p:cNvPr>
            <p:cNvSpPr/>
            <p:nvPr/>
          </p:nvSpPr>
          <p:spPr>
            <a:xfrm>
              <a:off x="51126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4" name="Прямокутник 23">
              <a:extLst>
                <a:ext uri="{FF2B5EF4-FFF2-40B4-BE49-F238E27FC236}">
                  <a16:creationId xmlns:a16="http://schemas.microsoft.com/office/drawing/2014/main" id="{84664983-44FA-39A6-3EC3-88D729535116}"/>
                </a:ext>
              </a:extLst>
            </p:cNvPr>
            <p:cNvSpPr/>
            <p:nvPr/>
          </p:nvSpPr>
          <p:spPr>
            <a:xfrm>
              <a:off x="415219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5" name="Прямокутник 24">
              <a:extLst>
                <a:ext uri="{FF2B5EF4-FFF2-40B4-BE49-F238E27FC236}">
                  <a16:creationId xmlns:a16="http://schemas.microsoft.com/office/drawing/2014/main" id="{354760F6-0B33-931A-8971-D0693A7E67F6}"/>
                </a:ext>
              </a:extLst>
            </p:cNvPr>
            <p:cNvSpPr/>
            <p:nvPr/>
          </p:nvSpPr>
          <p:spPr>
            <a:xfrm>
              <a:off x="319171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" name="Прямокутник 25">
              <a:extLst>
                <a:ext uri="{FF2B5EF4-FFF2-40B4-BE49-F238E27FC236}">
                  <a16:creationId xmlns:a16="http://schemas.microsoft.com/office/drawing/2014/main" id="{7A1C0C38-2BA3-C1C2-3178-B3C920D71ECA}"/>
                </a:ext>
              </a:extLst>
            </p:cNvPr>
            <p:cNvSpPr/>
            <p:nvPr/>
          </p:nvSpPr>
          <p:spPr>
            <a:xfrm>
              <a:off x="2231241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7" name="Прямокутник 26">
              <a:extLst>
                <a:ext uri="{FF2B5EF4-FFF2-40B4-BE49-F238E27FC236}">
                  <a16:creationId xmlns:a16="http://schemas.microsoft.com/office/drawing/2014/main" id="{7336C27F-A093-17F7-38B2-59192FB7E293}"/>
                </a:ext>
              </a:extLst>
            </p:cNvPr>
            <p:cNvSpPr/>
            <p:nvPr/>
          </p:nvSpPr>
          <p:spPr>
            <a:xfrm>
              <a:off x="1270766" y="3644408"/>
              <a:ext cx="45719" cy="299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0FB092AB-B86D-AC9C-4254-577CB79D185D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Профілактична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Сфера громадської безпеки</a:t>
            </a:r>
          </a:p>
        </p:txBody>
      </p:sp>
      <p:grpSp>
        <p:nvGrpSpPr>
          <p:cNvPr id="8" name="Групувати 7">
            <a:extLst>
              <a:ext uri="{FF2B5EF4-FFF2-40B4-BE49-F238E27FC236}">
                <a16:creationId xmlns:a16="http://schemas.microsoft.com/office/drawing/2014/main" id="{BA3466DA-6EF9-EF1A-99C1-A48A5A6E7789}"/>
              </a:ext>
            </a:extLst>
          </p:cNvPr>
          <p:cNvGrpSpPr/>
          <p:nvPr/>
        </p:nvGrpSpPr>
        <p:grpSpPr>
          <a:xfrm>
            <a:off x="277908" y="1805596"/>
            <a:ext cx="1252188" cy="2384255"/>
            <a:chOff x="277908" y="1475735"/>
            <a:chExt cx="1252188" cy="2384255"/>
          </a:xfrm>
        </p:grpSpPr>
        <p:cxnSp>
          <p:nvCxnSpPr>
            <p:cNvPr id="3" name="Пряма сполучна лінія 2">
              <a:extLst>
                <a:ext uri="{FF2B5EF4-FFF2-40B4-BE49-F238E27FC236}">
                  <a16:creationId xmlns:a16="http://schemas.microsoft.com/office/drawing/2014/main" id="{CEFD5B05-4C5E-5423-4C55-4F9ED39E5F23}"/>
                </a:ext>
              </a:extLst>
            </p:cNvPr>
            <p:cNvCxnSpPr>
              <a:cxnSpLocks/>
            </p:cNvCxnSpPr>
            <p:nvPr/>
          </p:nvCxnSpPr>
          <p:spPr>
            <a:xfrm>
              <a:off x="333153" y="1760690"/>
              <a:ext cx="0" cy="2024818"/>
            </a:xfrm>
            <a:prstGeom prst="line">
              <a:avLst/>
            </a:prstGeom>
            <a:ln w="50800" cap="rnd">
              <a:solidFill>
                <a:srgbClr val="FFC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8A352E04-A8F1-0384-E704-994994EB44BA}"/>
                </a:ext>
              </a:extLst>
            </p:cNvPr>
            <p:cNvSpPr/>
            <p:nvPr/>
          </p:nvSpPr>
          <p:spPr>
            <a:xfrm>
              <a:off x="277908" y="3749500"/>
              <a:ext cx="110490" cy="11049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6477B2-A948-91B9-E8E3-F4FCB360E348}"/>
                </a:ext>
              </a:extLst>
            </p:cNvPr>
            <p:cNvSpPr txBox="1"/>
            <p:nvPr/>
          </p:nvSpPr>
          <p:spPr>
            <a:xfrm>
              <a:off x="388398" y="1475735"/>
              <a:ext cx="1141698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1 </a:t>
              </a:r>
              <a:r>
                <a:rPr lang="ru-RU" sz="14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січня</a:t>
              </a:r>
              <a:endPara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  <a:p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2026 </a:t>
              </a:r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року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9C3BA960-03A4-79ED-A06E-04EC5DEE2555}"/>
                </a:ext>
              </a:extLst>
            </p:cNvPr>
            <p:cNvSpPr/>
            <p:nvPr/>
          </p:nvSpPr>
          <p:spPr>
            <a:xfrm>
              <a:off x="277908" y="1712878"/>
              <a:ext cx="110490" cy="11049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28" name="Групувати 27">
            <a:extLst>
              <a:ext uri="{FF2B5EF4-FFF2-40B4-BE49-F238E27FC236}">
                <a16:creationId xmlns:a16="http://schemas.microsoft.com/office/drawing/2014/main" id="{B62672DF-E64A-CEE3-DD37-5480E783A8EF}"/>
              </a:ext>
            </a:extLst>
          </p:cNvPr>
          <p:cNvGrpSpPr/>
          <p:nvPr/>
        </p:nvGrpSpPr>
        <p:grpSpPr>
          <a:xfrm>
            <a:off x="10717149" y="4079361"/>
            <a:ext cx="1196944" cy="2353477"/>
            <a:chOff x="10717149" y="3749500"/>
            <a:chExt cx="1196944" cy="23534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E95D87-8503-C270-5027-DABF54A79802}"/>
                </a:ext>
              </a:extLst>
            </p:cNvPr>
            <p:cNvSpPr txBox="1"/>
            <p:nvPr/>
          </p:nvSpPr>
          <p:spPr>
            <a:xfrm>
              <a:off x="10717149" y="5579757"/>
              <a:ext cx="1141698" cy="523220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r"/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30 </a:t>
              </a:r>
              <a:r>
                <a:rPr lang="ru-RU" sz="14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червня</a:t>
              </a:r>
              <a:endPara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  <a:p>
              <a:pPr algn="r"/>
              <a:r>
                <a:rPr lang="ru-RU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2026 </a:t>
              </a:r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2" charset="-52"/>
                </a:rPr>
                <a:t>року</a:t>
              </a:r>
              <a:endParaRPr lang="uk-UA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682C1B68-C4DE-6D9A-2341-82E0B3721C3B}"/>
                </a:ext>
              </a:extLst>
            </p:cNvPr>
            <p:cNvGrpSpPr/>
            <p:nvPr/>
          </p:nvGrpSpPr>
          <p:grpSpPr>
            <a:xfrm>
              <a:off x="11803603" y="3749500"/>
              <a:ext cx="110490" cy="2147112"/>
              <a:chOff x="7568353" y="4299567"/>
              <a:chExt cx="110490" cy="2147112"/>
            </a:xfrm>
          </p:grpSpPr>
          <p:cxnSp>
            <p:nvCxnSpPr>
              <p:cNvPr id="10" name="Пряма сполучна лінія 9">
                <a:extLst>
                  <a:ext uri="{FF2B5EF4-FFF2-40B4-BE49-F238E27FC236}">
                    <a16:creationId xmlns:a16="http://schemas.microsoft.com/office/drawing/2014/main" id="{66AA16A3-54F0-43DB-801E-B7DC81425F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3598" y="4354999"/>
                <a:ext cx="0" cy="2024818"/>
              </a:xfrm>
              <a:prstGeom prst="line">
                <a:avLst/>
              </a:prstGeom>
              <a:ln w="50800" cap="rnd">
                <a:solidFill>
                  <a:srgbClr val="FFC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FF8BC6A3-2231-AE3B-6440-EC3F74BE1490}"/>
                  </a:ext>
                </a:extLst>
              </p:cNvPr>
              <p:cNvSpPr/>
              <p:nvPr/>
            </p:nvSpPr>
            <p:spPr>
              <a:xfrm>
                <a:off x="7568353" y="6336189"/>
                <a:ext cx="110490" cy="1104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F11401DE-E49F-0A87-73A7-0054335A775F}"/>
                  </a:ext>
                </a:extLst>
              </p:cNvPr>
              <p:cNvSpPr/>
              <p:nvPr/>
            </p:nvSpPr>
            <p:spPr>
              <a:xfrm>
                <a:off x="7568353" y="4299567"/>
                <a:ext cx="110490" cy="11049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17062B6-C78A-CB38-14E1-2861B0218A8B}"/>
              </a:ext>
            </a:extLst>
          </p:cNvPr>
          <p:cNvSpPr txBox="1"/>
          <p:nvPr/>
        </p:nvSpPr>
        <p:spPr>
          <a:xfrm>
            <a:off x="1507514" y="2328816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</a:t>
            </a:r>
            <a:r>
              <a:rPr lang="uk-UA" sz="1400" b="1" dirty="0" smtClean="0">
                <a:latin typeface="Montserrat SemiBold" panose="00000700000000000000" pitchFamily="2" charset="-52"/>
              </a:rPr>
              <a:t>187 </a:t>
            </a:r>
            <a:r>
              <a:rPr lang="uk-UA" sz="1400" b="1" dirty="0">
                <a:latin typeface="Montserrat SemiBold" panose="00000700000000000000" pitchFamily="2" charset="-52"/>
              </a:rPr>
              <a:t>КУпАП – </a:t>
            </a:r>
            <a:r>
              <a:rPr lang="uk-UA" sz="1400" b="1" dirty="0" smtClean="0">
                <a:latin typeface="Montserrat SemiBold" panose="00000700000000000000" pitchFamily="2" charset="-52"/>
              </a:rPr>
              <a:t>4</a:t>
            </a:r>
            <a:endParaRPr lang="uk-UA" sz="1400" b="1" dirty="0">
              <a:latin typeface="Montserrat SemiBold" panose="00000700000000000000" pitchFamily="2" charset="-5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7CFDFA-C021-AB21-324D-5779B5388B9C}"/>
              </a:ext>
            </a:extLst>
          </p:cNvPr>
          <p:cNvSpPr txBox="1"/>
          <p:nvPr/>
        </p:nvSpPr>
        <p:spPr>
          <a:xfrm>
            <a:off x="1508531" y="2560881"/>
            <a:ext cx="3679054" cy="24622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uk-UA" sz="1000" dirty="0" smtClean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Порушення правил адміністративного нагляду</a:t>
            </a:r>
            <a:endParaRPr lang="uk-UA" sz="1000" dirty="0"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DA412E29-C140-45DF-4A20-AAF9496C6725}"/>
              </a:ext>
            </a:extLst>
          </p:cNvPr>
          <p:cNvCxnSpPr>
            <a:cxnSpLocks/>
            <a:stCxn id="30" idx="1"/>
          </p:cNvCxnSpPr>
          <p:nvPr/>
        </p:nvCxnSpPr>
        <p:spPr>
          <a:xfrm>
            <a:off x="1507514" y="2482705"/>
            <a:ext cx="0" cy="1545033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7A33206-FD72-54B7-92FD-2AF0E1D85585}"/>
              </a:ext>
            </a:extLst>
          </p:cNvPr>
          <p:cNvSpPr txBox="1"/>
          <p:nvPr/>
        </p:nvSpPr>
        <p:spPr>
          <a:xfrm>
            <a:off x="4335509" y="3083645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</a:t>
            </a:r>
            <a:r>
              <a:rPr lang="uk-UA" sz="1400" b="1" dirty="0" smtClean="0">
                <a:latin typeface="Montserrat SemiBold" panose="00000700000000000000" pitchFamily="2" charset="-52"/>
              </a:rPr>
              <a:t>154 </a:t>
            </a:r>
            <a:r>
              <a:rPr lang="uk-UA" sz="1400" b="1" dirty="0">
                <a:latin typeface="Montserrat SemiBold" panose="00000700000000000000" pitchFamily="2" charset="-52"/>
              </a:rPr>
              <a:t>КУпАП – 1</a:t>
            </a:r>
            <a:endParaRPr lang="uk-UA" sz="800" b="1" dirty="0">
              <a:latin typeface="Montserrat SemiBold" panose="00000700000000000000" pitchFamily="2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796DA74-B274-E5B4-2267-B678109F6600}"/>
              </a:ext>
            </a:extLst>
          </p:cNvPr>
          <p:cNvSpPr txBox="1"/>
          <p:nvPr/>
        </p:nvSpPr>
        <p:spPr>
          <a:xfrm>
            <a:off x="4336527" y="3315710"/>
            <a:ext cx="2638926" cy="40011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uk-UA" sz="1000" dirty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Порушення </a:t>
            </a:r>
            <a:r>
              <a:rPr lang="uk-UA" sz="1000" dirty="0" smtClean="0"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правил утримання собак і котів</a:t>
            </a:r>
            <a:endParaRPr lang="uk-UA" sz="1000" dirty="0"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56" name="Пряма сполучна лінія 55">
            <a:extLst>
              <a:ext uri="{FF2B5EF4-FFF2-40B4-BE49-F238E27FC236}">
                <a16:creationId xmlns:a16="http://schemas.microsoft.com/office/drawing/2014/main" id="{79AA4418-8903-7DDB-0C98-11B676F9B9B3}"/>
              </a:ext>
            </a:extLst>
          </p:cNvPr>
          <p:cNvCxnSpPr>
            <a:cxnSpLocks/>
            <a:stCxn id="54" idx="1"/>
          </p:cNvCxnSpPr>
          <p:nvPr/>
        </p:nvCxnSpPr>
        <p:spPr>
          <a:xfrm>
            <a:off x="4335509" y="3237534"/>
            <a:ext cx="0" cy="815157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1A72FE08-39D1-2265-4786-FE85234CC097}"/>
              </a:ext>
            </a:extLst>
          </p:cNvPr>
          <p:cNvSpPr txBox="1"/>
          <p:nvPr/>
        </p:nvSpPr>
        <p:spPr>
          <a:xfrm>
            <a:off x="7484771" y="1713517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b="1" dirty="0">
                <a:latin typeface="Montserrat SemiBold" panose="00000700000000000000" pitchFamily="2" charset="-52"/>
              </a:rPr>
              <a:t>ст. </a:t>
            </a:r>
            <a:r>
              <a:rPr lang="uk-UA" sz="1400" b="1" dirty="0" smtClean="0">
                <a:latin typeface="Montserrat SemiBold" panose="00000700000000000000" pitchFamily="2" charset="-52"/>
              </a:rPr>
              <a:t>51 </a:t>
            </a:r>
            <a:r>
              <a:rPr lang="uk-UA" sz="1400" b="1" dirty="0">
                <a:latin typeface="Montserrat SemiBold" panose="00000700000000000000" pitchFamily="2" charset="-52"/>
              </a:rPr>
              <a:t>КУпАП – </a:t>
            </a:r>
            <a:r>
              <a:rPr lang="uk-UA" sz="1400" b="1" dirty="0" smtClean="0">
                <a:latin typeface="Montserrat SemiBold" panose="00000700000000000000" pitchFamily="2" charset="-52"/>
              </a:rPr>
              <a:t>36</a:t>
            </a:r>
            <a:endParaRPr lang="uk-UA" sz="800" b="1" dirty="0">
              <a:latin typeface="Montserrat SemiBold" panose="00000700000000000000" pitchFamily="2" charset="-5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6C02AF-D4D6-A451-18CB-1A8463137CCB}"/>
              </a:ext>
            </a:extLst>
          </p:cNvPr>
          <p:cNvSpPr txBox="1"/>
          <p:nvPr/>
        </p:nvSpPr>
        <p:spPr>
          <a:xfrm>
            <a:off x="7485788" y="1945582"/>
            <a:ext cx="2825961" cy="246221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/>
            <a:r>
              <a:rPr lang="uk-UA" sz="1000" dirty="0" smtClean="0">
                <a:solidFill>
                  <a:srgbClr val="182947"/>
                </a:solidFill>
                <a:latin typeface="Montserrat Light" panose="00000400000000000000" pitchFamily="2" charset="-52"/>
                <a:sym typeface="Proxima Nova"/>
              </a:rPr>
              <a:t>Дрібне викрадення чужого майна</a:t>
            </a:r>
            <a:endParaRPr lang="uk-UA" sz="1000" dirty="0">
              <a:latin typeface="Montserrat Light" panose="00000400000000000000" pitchFamily="2" charset="-52"/>
            </a:endParaRPr>
          </a:p>
        </p:txBody>
      </p:sp>
      <p:cxnSp>
        <p:nvCxnSpPr>
          <p:cNvPr id="60" name="Пряма сполучна лінія 59">
            <a:extLst>
              <a:ext uri="{FF2B5EF4-FFF2-40B4-BE49-F238E27FC236}">
                <a16:creationId xmlns:a16="http://schemas.microsoft.com/office/drawing/2014/main" id="{40053F69-BBBC-F2A2-3454-2EA2603CF7A9}"/>
              </a:ext>
            </a:extLst>
          </p:cNvPr>
          <p:cNvCxnSpPr>
            <a:cxnSpLocks/>
            <a:stCxn id="58" idx="1"/>
          </p:cNvCxnSpPr>
          <p:nvPr/>
        </p:nvCxnSpPr>
        <p:spPr>
          <a:xfrm>
            <a:off x="7484771" y="1867406"/>
            <a:ext cx="0" cy="2267835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7C20AEED-C261-B881-6E72-BE3B3E91D63A}"/>
              </a:ext>
            </a:extLst>
          </p:cNvPr>
          <p:cNvSpPr txBox="1"/>
          <p:nvPr/>
        </p:nvSpPr>
        <p:spPr>
          <a:xfrm>
            <a:off x="4803719" y="4393863"/>
            <a:ext cx="2826978" cy="307777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r>
              <a:rPr lang="uk-UA" sz="1400" dirty="0">
                <a:latin typeface="Montserrat SemiBold" panose="00000700000000000000" pitchFamily="2" charset="-52"/>
              </a:rPr>
              <a:t>ст. 178 КУпАП – 1</a:t>
            </a:r>
            <a:endParaRPr lang="uk-UA" sz="800" dirty="0">
              <a:latin typeface="Montserrat SemiBold" panose="00000700000000000000" pitchFamily="2" charset="-52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FBB883F-4369-EDF1-2873-6B4A45EC878A}"/>
              </a:ext>
            </a:extLst>
          </p:cNvPr>
          <p:cNvSpPr txBox="1"/>
          <p:nvPr/>
        </p:nvSpPr>
        <p:spPr>
          <a:xfrm>
            <a:off x="4746921" y="4701640"/>
            <a:ext cx="3515194" cy="553998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lvl="0" algn="just"/>
            <a:r>
              <a:rPr lang="uk-UA" sz="1000" dirty="0" smtClean="0">
                <a:solidFill>
                  <a:srgbClr val="182947"/>
                </a:solidFill>
                <a:latin typeface="Montserrat Light" panose="00000400000000000000" pitchFamily="2" charset="-52"/>
                <a:ea typeface="Proxima Nova"/>
                <a:cs typeface="Proxima Nova"/>
                <a:sym typeface="Proxima Nova"/>
              </a:rPr>
              <a:t>Розпивання пива, алкогольних, слабоалкогольних напоїв у заборонених законом місцях або поява у громадських місцях у п'яному вигляді</a:t>
            </a:r>
            <a:endParaRPr lang="uk-UA" sz="1000" dirty="0">
              <a:solidFill>
                <a:srgbClr val="182947"/>
              </a:solidFill>
              <a:latin typeface="Montserrat Light" panose="00000400000000000000" pitchFamily="2" charset="-52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77" name="Пряма сполучна лінія 76">
            <a:extLst>
              <a:ext uri="{FF2B5EF4-FFF2-40B4-BE49-F238E27FC236}">
                <a16:creationId xmlns:a16="http://schemas.microsoft.com/office/drawing/2014/main" id="{A7540121-B64E-0032-5CAB-57281CE99209}"/>
              </a:ext>
            </a:extLst>
          </p:cNvPr>
          <p:cNvCxnSpPr>
            <a:cxnSpLocks/>
          </p:cNvCxnSpPr>
          <p:nvPr/>
        </p:nvCxnSpPr>
        <p:spPr>
          <a:xfrm>
            <a:off x="4665382" y="4304135"/>
            <a:ext cx="0" cy="690111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267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3616B-3704-851B-4445-20E7CC23E9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7E22D0B6-C035-0EE2-4DBA-9BA9C252FBC8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Просвітницька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Навчальні заклади</a:t>
            </a:r>
          </a:p>
        </p:txBody>
      </p:sp>
      <p:grpSp>
        <p:nvGrpSpPr>
          <p:cNvPr id="16" name="Групувати 15">
            <a:extLst>
              <a:ext uri="{FF2B5EF4-FFF2-40B4-BE49-F238E27FC236}">
                <a16:creationId xmlns:a16="http://schemas.microsoft.com/office/drawing/2014/main" id="{D4879795-C39B-B415-B99D-6F21EFA431A3}"/>
              </a:ext>
            </a:extLst>
          </p:cNvPr>
          <p:cNvGrpSpPr/>
          <p:nvPr/>
        </p:nvGrpSpPr>
        <p:grpSpPr>
          <a:xfrm>
            <a:off x="422565" y="2713101"/>
            <a:ext cx="3080094" cy="2164502"/>
            <a:chOff x="961469" y="1789695"/>
            <a:chExt cx="3080094" cy="21645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723FBA-2BEC-A3C6-4EAB-5E9CDB560BE9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3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479DB1-124E-4115-4FAE-9CF129791812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дошкільні</a:t>
              </a:r>
            </a:p>
          </p:txBody>
        </p:sp>
        <p:grpSp>
          <p:nvGrpSpPr>
            <p:cNvPr id="19" name="Групувати 18">
              <a:extLst>
                <a:ext uri="{FF2B5EF4-FFF2-40B4-BE49-F238E27FC236}">
                  <a16:creationId xmlns:a16="http://schemas.microsoft.com/office/drawing/2014/main" id="{BB297B47-050C-1795-352D-EFD93410DC8F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A993FCC2-81B1-9420-A513-1557FCCEDD69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1" name="Рисунок 20">
                <a:extLst>
                  <a:ext uri="{FF2B5EF4-FFF2-40B4-BE49-F238E27FC236}">
                    <a16:creationId xmlns:a16="http://schemas.microsoft.com/office/drawing/2014/main" id="{239AF96F-3C96-B1C2-36EE-9CD1AF068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2" name="Групувати 21">
            <a:extLst>
              <a:ext uri="{FF2B5EF4-FFF2-40B4-BE49-F238E27FC236}">
                <a16:creationId xmlns:a16="http://schemas.microsoft.com/office/drawing/2014/main" id="{5B945BB1-608F-C809-3F66-69A0194CC2F5}"/>
              </a:ext>
            </a:extLst>
          </p:cNvPr>
          <p:cNvGrpSpPr/>
          <p:nvPr/>
        </p:nvGrpSpPr>
        <p:grpSpPr>
          <a:xfrm>
            <a:off x="8689342" y="2713101"/>
            <a:ext cx="3080094" cy="2164502"/>
            <a:chOff x="961469" y="1789695"/>
            <a:chExt cx="3080094" cy="216450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52256E8-46C3-0A1A-0C51-AD025A762790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4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7B9373C-0956-0BDE-3BA3-91EC023BE902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інші</a:t>
              </a:r>
              <a:endParaRPr lang="uk-UA" sz="16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25" name="Групувати 24">
              <a:extLst>
                <a:ext uri="{FF2B5EF4-FFF2-40B4-BE49-F238E27FC236}">
                  <a16:creationId xmlns:a16="http://schemas.microsoft.com/office/drawing/2014/main" id="{89F65D0F-9489-5712-38C0-7874A00DE76B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34394A5B-4806-4164-E66E-508278317C43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7" name="Рисунок 26">
                <a:extLst>
                  <a:ext uri="{FF2B5EF4-FFF2-40B4-BE49-F238E27FC236}">
                    <a16:creationId xmlns:a16="http://schemas.microsoft.com/office/drawing/2014/main" id="{62609C50-E571-EC65-3FCD-AF60A0956B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grpSp>
        <p:nvGrpSpPr>
          <p:cNvPr id="28" name="Групувати 27">
            <a:extLst>
              <a:ext uri="{FF2B5EF4-FFF2-40B4-BE49-F238E27FC236}">
                <a16:creationId xmlns:a16="http://schemas.microsoft.com/office/drawing/2014/main" id="{8A58B217-3EA3-C801-0748-311F877569C2}"/>
              </a:ext>
            </a:extLst>
          </p:cNvPr>
          <p:cNvGrpSpPr/>
          <p:nvPr/>
        </p:nvGrpSpPr>
        <p:grpSpPr>
          <a:xfrm>
            <a:off x="4555952" y="2581559"/>
            <a:ext cx="3080094" cy="2164502"/>
            <a:chOff x="961469" y="1789695"/>
            <a:chExt cx="3080094" cy="2164502"/>
          </a:xfrm>
          <a:effectLst/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48C6B8-6B38-56DF-80DB-EB8794E76515}"/>
                </a:ext>
              </a:extLst>
            </p:cNvPr>
            <p:cNvSpPr txBox="1"/>
            <p:nvPr/>
          </p:nvSpPr>
          <p:spPr>
            <a:xfrm>
              <a:off x="1235156" y="2968568"/>
              <a:ext cx="2532720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21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F37AFAA-B6E1-34C2-E7DA-069FB080C1AF}"/>
                </a:ext>
              </a:extLst>
            </p:cNvPr>
            <p:cNvSpPr txBox="1"/>
            <p:nvPr/>
          </p:nvSpPr>
          <p:spPr>
            <a:xfrm>
              <a:off x="961469" y="3646420"/>
              <a:ext cx="3080094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загальноосвітні</a:t>
              </a:r>
              <a:endParaRPr lang="uk-UA" sz="1200" dirty="0">
                <a:solidFill>
                  <a:srgbClr val="182947"/>
                </a:solidFill>
                <a:latin typeface="Montserrat Medium" panose="00000600000000000000" pitchFamily="2" charset="-52"/>
              </a:endParaRPr>
            </a:p>
          </p:txBody>
        </p:sp>
        <p:grpSp>
          <p:nvGrpSpPr>
            <p:cNvPr id="31" name="Групувати 30">
              <a:extLst>
                <a:ext uri="{FF2B5EF4-FFF2-40B4-BE49-F238E27FC236}">
                  <a16:creationId xmlns:a16="http://schemas.microsoft.com/office/drawing/2014/main" id="{D9A8277E-EFD3-70C1-2EB1-517DD12850BD}"/>
                </a:ext>
              </a:extLst>
            </p:cNvPr>
            <p:cNvGrpSpPr/>
            <p:nvPr/>
          </p:nvGrpSpPr>
          <p:grpSpPr>
            <a:xfrm>
              <a:off x="1981226" y="1789695"/>
              <a:ext cx="1040579" cy="1040579"/>
              <a:chOff x="2311136" y="1768022"/>
              <a:chExt cx="1040579" cy="1040579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C79A9C8F-238C-9006-5D0B-FE38F54FADB4}"/>
                  </a:ext>
                </a:extLst>
              </p:cNvPr>
              <p:cNvSpPr/>
              <p:nvPr/>
            </p:nvSpPr>
            <p:spPr>
              <a:xfrm>
                <a:off x="2311136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3" name="Рисунок 32">
                <a:extLst>
                  <a:ext uri="{FF2B5EF4-FFF2-40B4-BE49-F238E27FC236}">
                    <a16:creationId xmlns:a16="http://schemas.microsoft.com/office/drawing/2014/main" id="{0303E9AA-D379-EFEB-CBC6-3A0DD0D44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516425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A3BD83B8-6C6C-A743-DDE2-82FEB11A40E4}"/>
              </a:ext>
            </a:extLst>
          </p:cNvPr>
          <p:cNvCxnSpPr>
            <a:cxnSpLocks/>
          </p:cNvCxnSpPr>
          <p:nvPr/>
        </p:nvCxnSpPr>
        <p:spPr>
          <a:xfrm>
            <a:off x="4029306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 сполучна лінія 34">
            <a:extLst>
              <a:ext uri="{FF2B5EF4-FFF2-40B4-BE49-F238E27FC236}">
                <a16:creationId xmlns:a16="http://schemas.microsoft.com/office/drawing/2014/main" id="{EDA28674-81AF-477B-6418-F098DC92A094}"/>
              </a:ext>
            </a:extLst>
          </p:cNvPr>
          <p:cNvCxnSpPr>
            <a:cxnSpLocks/>
          </p:cNvCxnSpPr>
          <p:nvPr/>
        </p:nvCxnSpPr>
        <p:spPr>
          <a:xfrm>
            <a:off x="8162694" y="2782943"/>
            <a:ext cx="0" cy="2024818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BF3FEB1-EFB7-562D-99DA-0D4E9C1BF66F}"/>
              </a:ext>
            </a:extLst>
          </p:cNvPr>
          <p:cNvSpPr txBox="1"/>
          <p:nvPr/>
        </p:nvSpPr>
        <p:spPr>
          <a:xfrm>
            <a:off x="4197705" y="1569090"/>
            <a:ext cx="3800106" cy="92333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28</a:t>
            </a:r>
            <a:endParaRPr lang="uk-UA" sz="48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7" name="Google Shape;108;p2">
            <a:extLst>
              <a:ext uri="{FF2B5EF4-FFF2-40B4-BE49-F238E27FC236}">
                <a16:creationId xmlns:a16="http://schemas.microsoft.com/office/drawing/2014/main" id="{24ACD5D6-327F-F9F1-9EF5-D28847A738E8}"/>
              </a:ext>
            </a:extLst>
          </p:cNvPr>
          <p:cNvSpPr txBox="1"/>
          <p:nvPr/>
        </p:nvSpPr>
        <p:spPr>
          <a:xfrm>
            <a:off x="334911" y="1199799"/>
            <a:ext cx="1152569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uk-UA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Всього проведено заходів</a:t>
            </a:r>
          </a:p>
        </p:txBody>
      </p:sp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F5FC4B0A-2CA9-E9DF-33E2-73412713EE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2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FACEE-3BC8-205A-068C-C7F9BCFD7D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">
            <a:extLst>
              <a:ext uri="{FF2B5EF4-FFF2-40B4-BE49-F238E27FC236}">
                <a16:creationId xmlns:a16="http://schemas.microsoft.com/office/drawing/2014/main" id="{56A6DDA9-6AE6-D990-E00C-BBBC616F6E47}"/>
              </a:ext>
            </a:extLst>
          </p:cNvPr>
          <p:cNvSpPr txBox="1"/>
          <p:nvPr/>
        </p:nvSpPr>
        <p:spPr>
          <a:xfrm>
            <a:off x="333153" y="425162"/>
            <a:ext cx="11525694" cy="461624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400" dirty="0">
                <a:solidFill>
                  <a:srgbClr val="182947"/>
                </a:solidFill>
                <a:latin typeface="Montserrat Black" panose="00000A00000000000000" pitchFamily="2" charset="-52"/>
                <a:ea typeface="Proxima Nova"/>
                <a:cs typeface="Proxima Nova"/>
                <a:sym typeface="Proxima Nova"/>
              </a:rPr>
              <a:t>Просвітницька робота. </a:t>
            </a:r>
            <a:r>
              <a:rPr lang="uk-UA" sz="2400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Доросле населення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4B261F9-FA9E-2130-CDB9-135DC3314D6C}"/>
              </a:ext>
            </a:extLst>
          </p:cNvPr>
          <p:cNvSpPr txBox="1"/>
          <p:nvPr/>
        </p:nvSpPr>
        <p:spPr>
          <a:xfrm>
            <a:off x="4197705" y="1569090"/>
            <a:ext cx="3800106" cy="923330"/>
          </a:xfrm>
          <a:prstGeom prst="rect">
            <a:avLst/>
          </a:prstGeom>
          <a:noFill/>
          <a:effectLst/>
        </p:spPr>
        <p:txBody>
          <a:bodyPr wrap="square" numCol="1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182947"/>
                </a:solidFill>
                <a:latin typeface="Montserrat Black" panose="00000A00000000000000" pitchFamily="2" charset="-52"/>
              </a:rPr>
              <a:t>12</a:t>
            </a:r>
            <a:endParaRPr lang="uk-UA" sz="4800" dirty="0">
              <a:solidFill>
                <a:srgbClr val="182947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7" name="Google Shape;108;p2">
            <a:extLst>
              <a:ext uri="{FF2B5EF4-FFF2-40B4-BE49-F238E27FC236}">
                <a16:creationId xmlns:a16="http://schemas.microsoft.com/office/drawing/2014/main" id="{262E1C6D-12F1-E7F3-6F57-B655A602D060}"/>
              </a:ext>
            </a:extLst>
          </p:cNvPr>
          <p:cNvSpPr txBox="1"/>
          <p:nvPr/>
        </p:nvSpPr>
        <p:spPr>
          <a:xfrm>
            <a:off x="334911" y="1199799"/>
            <a:ext cx="1152569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uk-UA" dirty="0">
                <a:solidFill>
                  <a:srgbClr val="182947"/>
                </a:solidFill>
                <a:latin typeface="Montserrat SemiBold" panose="00000700000000000000" pitchFamily="2" charset="-52"/>
                <a:ea typeface="Proxima Nova"/>
                <a:cs typeface="Proxima Nova"/>
                <a:sym typeface="Proxima Nova"/>
              </a:rPr>
              <a:t>Всього проведено заходів</a:t>
            </a:r>
          </a:p>
        </p:txBody>
      </p:sp>
      <p:grpSp>
        <p:nvGrpSpPr>
          <p:cNvPr id="3" name="Групувати 2">
            <a:extLst>
              <a:ext uri="{FF2B5EF4-FFF2-40B4-BE49-F238E27FC236}">
                <a16:creationId xmlns:a16="http://schemas.microsoft.com/office/drawing/2014/main" id="{AB13CE6E-7401-AD89-20F6-726064ED45A7}"/>
              </a:ext>
            </a:extLst>
          </p:cNvPr>
          <p:cNvGrpSpPr/>
          <p:nvPr/>
        </p:nvGrpSpPr>
        <p:grpSpPr>
          <a:xfrm>
            <a:off x="1215592" y="2881517"/>
            <a:ext cx="2485228" cy="2164502"/>
            <a:chOff x="422564" y="2713101"/>
            <a:chExt cx="2485228" cy="216450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A62778-0212-7231-8158-D92C8E4B9E37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5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DB3939-51F3-405D-019F-1A52FD7367AE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засідання виконкому</a:t>
              </a:r>
            </a:p>
          </p:txBody>
        </p:sp>
        <p:grpSp>
          <p:nvGrpSpPr>
            <p:cNvPr id="19" name="Групувати 18">
              <a:extLst>
                <a:ext uri="{FF2B5EF4-FFF2-40B4-BE49-F238E27FC236}">
                  <a16:creationId xmlns:a16="http://schemas.microsoft.com/office/drawing/2014/main" id="{75E58B32-5EE7-E013-DB74-DE00523BAB0C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3C5DF983-A92F-424F-CF6F-A0302A38AB23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21" name="Рисунок 20">
                <a:extLst>
                  <a:ext uri="{FF2B5EF4-FFF2-40B4-BE49-F238E27FC236}">
                    <a16:creationId xmlns:a16="http://schemas.microsoft.com/office/drawing/2014/main" id="{BF27BC80-71C5-71FE-3A98-F58214696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34" name="Пряма сполучна лінія 33">
            <a:extLst>
              <a:ext uri="{FF2B5EF4-FFF2-40B4-BE49-F238E27FC236}">
                <a16:creationId xmlns:a16="http://schemas.microsoft.com/office/drawing/2014/main" id="{2FC3788C-857C-A537-2E9C-5F9649905727}"/>
              </a:ext>
            </a:extLst>
          </p:cNvPr>
          <p:cNvCxnSpPr>
            <a:cxnSpLocks/>
          </p:cNvCxnSpPr>
          <p:nvPr/>
        </p:nvCxnSpPr>
        <p:spPr>
          <a:xfrm>
            <a:off x="3870037" y="2918390"/>
            <a:ext cx="0" cy="2090756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увати 10">
            <a:extLst>
              <a:ext uri="{FF2B5EF4-FFF2-40B4-BE49-F238E27FC236}">
                <a16:creationId xmlns:a16="http://schemas.microsoft.com/office/drawing/2014/main" id="{6BF97AC1-36AF-325C-07F5-9163190B968A}"/>
              </a:ext>
            </a:extLst>
          </p:cNvPr>
          <p:cNvGrpSpPr/>
          <p:nvPr/>
        </p:nvGrpSpPr>
        <p:grpSpPr>
          <a:xfrm>
            <a:off x="4199278" y="2748022"/>
            <a:ext cx="2485228" cy="2164502"/>
            <a:chOff x="422564" y="2713101"/>
            <a:chExt cx="2485228" cy="216450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F2B940-95D5-5D4C-5D32-9C4990775145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6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E093F67-FC90-40B8-AC0C-B5A853D0D312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 err="1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старостинські</a:t>
              </a:r>
              <a:r>
                <a:rPr lang="uk-UA" sz="1400" dirty="0" smtClean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 </a:t>
              </a:r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округи</a:t>
              </a:r>
            </a:p>
          </p:txBody>
        </p:sp>
        <p:grpSp>
          <p:nvGrpSpPr>
            <p:cNvPr id="14" name="Групувати 13">
              <a:extLst>
                <a:ext uri="{FF2B5EF4-FFF2-40B4-BE49-F238E27FC236}">
                  <a16:creationId xmlns:a16="http://schemas.microsoft.com/office/drawing/2014/main" id="{70CBDB95-B913-5F26-ECC3-2E9989B55D9D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864BB58D-C113-A74D-E7AA-2AA76C737CBD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39" name="Рисунок 38">
                <a:extLst>
                  <a:ext uri="{FF2B5EF4-FFF2-40B4-BE49-F238E27FC236}">
                    <a16:creationId xmlns:a16="http://schemas.microsoft.com/office/drawing/2014/main" id="{2D78E269-DD0D-7F45-B4CF-3B40EDFE4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cxnSp>
        <p:nvCxnSpPr>
          <p:cNvPr id="40" name="Пряма сполучна лінія 39">
            <a:extLst>
              <a:ext uri="{FF2B5EF4-FFF2-40B4-BE49-F238E27FC236}">
                <a16:creationId xmlns:a16="http://schemas.microsoft.com/office/drawing/2014/main" id="{1D280180-19FD-C589-4396-706F2B4FE06C}"/>
              </a:ext>
            </a:extLst>
          </p:cNvPr>
          <p:cNvCxnSpPr>
            <a:cxnSpLocks/>
          </p:cNvCxnSpPr>
          <p:nvPr/>
        </p:nvCxnSpPr>
        <p:spPr>
          <a:xfrm>
            <a:off x="7194938" y="2859302"/>
            <a:ext cx="46733" cy="2211462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 сполучна лінія 46">
            <a:extLst>
              <a:ext uri="{FF2B5EF4-FFF2-40B4-BE49-F238E27FC236}">
                <a16:creationId xmlns:a16="http://schemas.microsoft.com/office/drawing/2014/main" id="{6C6CF2D2-789C-D951-8116-B0EBA42BCB01}"/>
              </a:ext>
            </a:extLst>
          </p:cNvPr>
          <p:cNvCxnSpPr>
            <a:cxnSpLocks/>
          </p:cNvCxnSpPr>
          <p:nvPr/>
        </p:nvCxnSpPr>
        <p:spPr>
          <a:xfrm>
            <a:off x="10257976" y="2782943"/>
            <a:ext cx="0" cy="2094660"/>
          </a:xfrm>
          <a:prstGeom prst="line">
            <a:avLst/>
          </a:prstGeom>
          <a:ln w="38100" cap="rnd">
            <a:solidFill>
              <a:srgbClr val="1829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увати 47">
            <a:extLst>
              <a:ext uri="{FF2B5EF4-FFF2-40B4-BE49-F238E27FC236}">
                <a16:creationId xmlns:a16="http://schemas.microsoft.com/office/drawing/2014/main" id="{CF0FF13D-DF49-7DB5-5C1F-B8AB4827BA68}"/>
              </a:ext>
            </a:extLst>
          </p:cNvPr>
          <p:cNvGrpSpPr/>
          <p:nvPr/>
        </p:nvGrpSpPr>
        <p:grpSpPr>
          <a:xfrm>
            <a:off x="7274292" y="2643259"/>
            <a:ext cx="2485228" cy="2164502"/>
            <a:chOff x="422564" y="2713101"/>
            <a:chExt cx="2485228" cy="21645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C6C9AF-6015-86D7-2088-4CDD1B3F862C}"/>
                </a:ext>
              </a:extLst>
            </p:cNvPr>
            <p:cNvSpPr txBox="1"/>
            <p:nvPr/>
          </p:nvSpPr>
          <p:spPr>
            <a:xfrm>
              <a:off x="422564" y="3891974"/>
              <a:ext cx="2485226" cy="707886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182947"/>
                  </a:solidFill>
                  <a:latin typeface="Montserrat Black" panose="00000A00000000000000" pitchFamily="2" charset="-52"/>
                </a:rPr>
                <a:t>1 </a:t>
              </a:r>
              <a:endParaRPr lang="uk-UA" sz="3600" dirty="0">
                <a:solidFill>
                  <a:srgbClr val="182947"/>
                </a:solidFill>
                <a:latin typeface="Montserrat Black" panose="00000A00000000000000" pitchFamily="2" charset="-52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00C6E2E-6D11-7325-B0CE-221D2993B761}"/>
                </a:ext>
              </a:extLst>
            </p:cNvPr>
            <p:cNvSpPr txBox="1"/>
            <p:nvPr/>
          </p:nvSpPr>
          <p:spPr>
            <a:xfrm>
              <a:off x="422565" y="4569826"/>
              <a:ext cx="2485227" cy="307777"/>
            </a:xfrm>
            <a:prstGeom prst="rect">
              <a:avLst/>
            </a:prstGeom>
            <a:noFill/>
            <a:effectLst/>
          </p:spPr>
          <p:txBody>
            <a:bodyPr wrap="square" numCol="1" rtlCol="0">
              <a:spAutoFit/>
            </a:bodyPr>
            <a:lstStyle/>
            <a:p>
              <a:pPr algn="ctr"/>
              <a:r>
                <a:rPr lang="uk-UA" sz="1400" dirty="0">
                  <a:solidFill>
                    <a:srgbClr val="182947"/>
                  </a:solidFill>
                  <a:latin typeface="Montserrat Medium" panose="00000600000000000000" pitchFamily="2" charset="-52"/>
                </a:rPr>
                <a:t>центри зайнятості</a:t>
              </a:r>
            </a:p>
          </p:txBody>
        </p:sp>
        <p:grpSp>
          <p:nvGrpSpPr>
            <p:cNvPr id="51" name="Групувати 50">
              <a:extLst>
                <a:ext uri="{FF2B5EF4-FFF2-40B4-BE49-F238E27FC236}">
                  <a16:creationId xmlns:a16="http://schemas.microsoft.com/office/drawing/2014/main" id="{925CBB4A-64B3-1C75-AF58-2F68F0A04AA9}"/>
                </a:ext>
              </a:extLst>
            </p:cNvPr>
            <p:cNvGrpSpPr/>
            <p:nvPr/>
          </p:nvGrpSpPr>
          <p:grpSpPr>
            <a:xfrm>
              <a:off x="1144888" y="2713101"/>
              <a:ext cx="1040579" cy="1040579"/>
              <a:chOff x="1990328" y="1768022"/>
              <a:chExt cx="1040579" cy="1040579"/>
            </a:xfrm>
          </p:grpSpPr>
          <p:sp>
            <p:nvSpPr>
              <p:cNvPr id="52" name="Овал 51">
                <a:extLst>
                  <a:ext uri="{FF2B5EF4-FFF2-40B4-BE49-F238E27FC236}">
                    <a16:creationId xmlns:a16="http://schemas.microsoft.com/office/drawing/2014/main" id="{C2FF7037-78A9-D661-F1D4-0E1370292D81}"/>
                  </a:ext>
                </a:extLst>
              </p:cNvPr>
              <p:cNvSpPr/>
              <p:nvPr/>
            </p:nvSpPr>
            <p:spPr>
              <a:xfrm>
                <a:off x="1990328" y="1768022"/>
                <a:ext cx="1040579" cy="1040579"/>
              </a:xfrm>
              <a:prstGeom prst="ellipse">
                <a:avLst/>
              </a:prstGeom>
              <a:solidFill>
                <a:srgbClr val="18294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srgbClr val="182947"/>
                  </a:solidFill>
                </a:endParaRPr>
              </a:p>
            </p:txBody>
          </p:sp>
          <p:pic>
            <p:nvPicPr>
              <p:cNvPr id="53" name="Рисунок 52">
                <a:extLst>
                  <a:ext uri="{FF2B5EF4-FFF2-40B4-BE49-F238E27FC236}">
                    <a16:creationId xmlns:a16="http://schemas.microsoft.com/office/drawing/2014/main" id="{45154A4C-F129-A1F0-2EAD-2CCEA9464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195617" y="1973311"/>
                <a:ext cx="630000" cy="630000"/>
              </a:xfrm>
              <a:prstGeom prst="rect">
                <a:avLst/>
              </a:prstGeom>
            </p:spPr>
          </p:pic>
        </p:grpSp>
      </p:grpSp>
      <p:pic>
        <p:nvPicPr>
          <p:cNvPr id="2" name="Графіка 1">
            <a:extLst>
              <a:ext uri="{FF2B5EF4-FFF2-40B4-BE49-F238E27FC236}">
                <a16:creationId xmlns:a16="http://schemas.microsoft.com/office/drawing/2014/main" id="{71F5D625-E94D-CBD9-141A-6298CE4208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5704" r="5704" b="25492"/>
          <a:stretch>
            <a:fillRect/>
          </a:stretch>
        </p:blipFill>
        <p:spPr>
          <a:xfrm>
            <a:off x="0" y="4896900"/>
            <a:ext cx="12192000" cy="19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413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377</Words>
  <Application>Microsoft Office PowerPoint</Application>
  <PresentationFormat>Широкоэкранный</PresentationFormat>
  <Paragraphs>105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Calibri</vt:lpstr>
      <vt:lpstr>Calibri Light</vt:lpstr>
      <vt:lpstr>Montserrat Black</vt:lpstr>
      <vt:lpstr>Montserrat ExtraBold</vt:lpstr>
      <vt:lpstr>Montserrat Light</vt:lpstr>
      <vt:lpstr>Montserrat Medium</vt:lpstr>
      <vt:lpstr>Montserrat SemiBold</vt:lpstr>
      <vt:lpstr>Proxima Nova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Коноверский Дмитрий</dc:creator>
  <cp:lastModifiedBy>Надя</cp:lastModifiedBy>
  <cp:revision>110</cp:revision>
  <cp:lastPrinted>2025-12-04T11:47:43Z</cp:lastPrinted>
  <dcterms:created xsi:type="dcterms:W3CDTF">2025-11-25T12:41:25Z</dcterms:created>
  <dcterms:modified xsi:type="dcterms:W3CDTF">2026-08-18T11:56:52Z</dcterms:modified>
</cp:coreProperties>
</file>