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b976492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3cb976492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b976492a6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3cb976492a6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b976492a6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cb976492a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82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hyperlink" Target="https://cutt.ly/MtYtIGq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hyperlink" Target="https://cutt.ly/MtYtIGq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Дотація на утримання корів – як отримати? | Дніпропетровська обласна рад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0179"/>
            <a:ext cx="9144000" cy="438332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10800000">
            <a:off x="-1" y="742199"/>
            <a:ext cx="9144000" cy="4419300"/>
          </a:xfrm>
          <a:prstGeom prst="rect">
            <a:avLst/>
          </a:prstGeom>
          <a:gradFill>
            <a:gsLst>
              <a:gs pos="0">
                <a:srgbClr val="E4F0FF"/>
              </a:gs>
              <a:gs pos="12000">
                <a:srgbClr val="E4F0FF"/>
              </a:gs>
              <a:gs pos="62000">
                <a:srgbClr val="F2F2F2">
                  <a:alpha val="0"/>
                </a:srgbClr>
              </a:gs>
              <a:gs pos="100000">
                <a:srgbClr val="F2F2F2">
                  <a:alpha val="0"/>
                </a:srgbClr>
              </a:gs>
            </a:gsLst>
            <a:lin ang="59999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 descr="A map of a black area with yellow lin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576" r="8114" b="19392"/>
          <a:stretch/>
        </p:blipFill>
        <p:spPr>
          <a:xfrm>
            <a:off x="373750" y="-9000"/>
            <a:ext cx="8770250" cy="512325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174800"/>
            <a:ext cx="4879181" cy="8253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Комплексна програма розвитку сільського господарства та сільських територій Київської області на 2024-2027 роки</a:t>
            </a:r>
            <a:endParaRPr sz="2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11300" y="4282000"/>
            <a:ext cx="932700" cy="832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6552149" y="571223"/>
            <a:ext cx="158909" cy="101679"/>
          </a:xfrm>
          <a:custGeom>
            <a:avLst/>
            <a:gdLst/>
            <a:ahLst/>
            <a:cxnLst/>
            <a:rect l="l" t="t" r="r" b="b"/>
            <a:pathLst>
              <a:path w="174625" h="111125" extrusionOk="0">
                <a:moveTo>
                  <a:pt x="9525" y="88900"/>
                </a:moveTo>
                <a:cubicBezTo>
                  <a:pt x="14816" y="89958"/>
                  <a:pt x="24318" y="91201"/>
                  <a:pt x="31750" y="92075"/>
                </a:cubicBezTo>
                <a:cubicBezTo>
                  <a:pt x="42313" y="93318"/>
                  <a:pt x="52971" y="93746"/>
                  <a:pt x="63500" y="95250"/>
                </a:cubicBezTo>
                <a:cubicBezTo>
                  <a:pt x="73426" y="96668"/>
                  <a:pt x="76678" y="99015"/>
                  <a:pt x="85725" y="101600"/>
                </a:cubicBezTo>
                <a:cubicBezTo>
                  <a:pt x="89921" y="102799"/>
                  <a:pt x="94146" y="103919"/>
                  <a:pt x="98425" y="104775"/>
                </a:cubicBezTo>
                <a:cubicBezTo>
                  <a:pt x="113684" y="107827"/>
                  <a:pt x="127267" y="109174"/>
                  <a:pt x="142875" y="111125"/>
                </a:cubicBezTo>
                <a:cubicBezTo>
                  <a:pt x="152400" y="110067"/>
                  <a:pt x="162552" y="111509"/>
                  <a:pt x="171450" y="107950"/>
                </a:cubicBezTo>
                <a:cubicBezTo>
                  <a:pt x="174557" y="106707"/>
                  <a:pt x="174625" y="101772"/>
                  <a:pt x="174625" y="98425"/>
                </a:cubicBezTo>
                <a:cubicBezTo>
                  <a:pt x="174625" y="98357"/>
                  <a:pt x="170692" y="61984"/>
                  <a:pt x="168275" y="57150"/>
                </a:cubicBezTo>
                <a:cubicBezTo>
                  <a:pt x="162572" y="45744"/>
                  <a:pt x="150257" y="44794"/>
                  <a:pt x="139700" y="41275"/>
                </a:cubicBezTo>
                <a:lnTo>
                  <a:pt x="130175" y="38100"/>
                </a:lnTo>
                <a:lnTo>
                  <a:pt x="120650" y="34925"/>
                </a:lnTo>
                <a:cubicBezTo>
                  <a:pt x="118533" y="31750"/>
                  <a:pt x="116007" y="28813"/>
                  <a:pt x="114300" y="25400"/>
                </a:cubicBezTo>
                <a:cubicBezTo>
                  <a:pt x="112803" y="22407"/>
                  <a:pt x="113492" y="18242"/>
                  <a:pt x="111125" y="15875"/>
                </a:cubicBezTo>
                <a:cubicBezTo>
                  <a:pt x="100208" y="4958"/>
                  <a:pt x="94528" y="3993"/>
                  <a:pt x="82550" y="0"/>
                </a:cubicBezTo>
                <a:cubicBezTo>
                  <a:pt x="77258" y="1058"/>
                  <a:pt x="71165" y="182"/>
                  <a:pt x="66675" y="3175"/>
                </a:cubicBezTo>
                <a:cubicBezTo>
                  <a:pt x="63890" y="5031"/>
                  <a:pt x="63500" y="9353"/>
                  <a:pt x="63500" y="12700"/>
                </a:cubicBezTo>
                <a:cubicBezTo>
                  <a:pt x="63500" y="22284"/>
                  <a:pt x="65617" y="31750"/>
                  <a:pt x="66675" y="41275"/>
                </a:cubicBezTo>
                <a:cubicBezTo>
                  <a:pt x="65617" y="44450"/>
                  <a:pt x="65867" y="48433"/>
                  <a:pt x="63500" y="50800"/>
                </a:cubicBezTo>
                <a:cubicBezTo>
                  <a:pt x="61133" y="53167"/>
                  <a:pt x="57322" y="53975"/>
                  <a:pt x="53975" y="53975"/>
                </a:cubicBezTo>
                <a:cubicBezTo>
                  <a:pt x="44391" y="53975"/>
                  <a:pt x="34925" y="51858"/>
                  <a:pt x="25400" y="50800"/>
                </a:cubicBezTo>
                <a:cubicBezTo>
                  <a:pt x="22225" y="49742"/>
                  <a:pt x="19222" y="47625"/>
                  <a:pt x="15875" y="47625"/>
                </a:cubicBezTo>
                <a:cubicBezTo>
                  <a:pt x="-187" y="47625"/>
                  <a:pt x="5565" y="59878"/>
                  <a:pt x="3175" y="73025"/>
                </a:cubicBezTo>
                <a:cubicBezTo>
                  <a:pt x="2394" y="77318"/>
                  <a:pt x="1058" y="81492"/>
                  <a:pt x="0" y="85725"/>
                </a:cubicBezTo>
                <a:cubicBezTo>
                  <a:pt x="10406" y="92662"/>
                  <a:pt x="4234" y="87842"/>
                  <a:pt x="9525" y="88900"/>
                </a:cubicBezTo>
                <a:close/>
              </a:path>
            </a:pathLst>
          </a:cu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descr="Нет описания фото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-1"/>
            <a:ext cx="4348513" cy="29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Нет описания фото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1474" y="2"/>
            <a:ext cx="3502520" cy="233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704125"/>
            <a:ext cx="1549031" cy="4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78072" y="4454072"/>
            <a:ext cx="693000" cy="675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171400" y="1744424"/>
            <a:ext cx="6503100" cy="6465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досягнення мети Програми кошти обласного бюджету в 2026 році спрямовуються на підтримку розвитку галузі тваринництва за такими напрямами: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26900" y="2763488"/>
            <a:ext cx="774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часткове відшкодування вартості закуплених суб’єктами господарювання племінних козенят, кіз, ярок та вівцематок;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970025" y="3063238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700,0 </a:t>
            </a:r>
            <a:r>
              <a:rPr lang="uk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1600" b="1"/>
          </a:p>
        </p:txBody>
      </p:sp>
      <p:sp>
        <p:nvSpPr>
          <p:cNvPr id="75" name="Google Shape;75;p14"/>
          <p:cNvSpPr txBox="1"/>
          <p:nvPr/>
        </p:nvSpPr>
        <p:spPr>
          <a:xfrm>
            <a:off x="171400" y="3558500"/>
            <a:ext cx="786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дотація  суб’єктам господарювання за приріст корів власного відтворення;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371750" y="4293225"/>
            <a:ext cx="1822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1050,0</a:t>
            </a:r>
            <a:r>
              <a:rPr lang="uk" sz="18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1600" b="1"/>
          </a:p>
        </p:txBody>
      </p:sp>
      <p:sp>
        <p:nvSpPr>
          <p:cNvPr id="77" name="Google Shape;77;p14"/>
          <p:cNvSpPr txBox="1"/>
          <p:nvPr/>
        </p:nvSpPr>
        <p:spPr>
          <a:xfrm>
            <a:off x="6973800" y="3706375"/>
            <a:ext cx="1728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900,0</a:t>
            </a:r>
            <a:r>
              <a:rPr lang="uk" sz="18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1600" b="1"/>
          </a:p>
        </p:txBody>
      </p:sp>
      <p:sp>
        <p:nvSpPr>
          <p:cNvPr id="78" name="Google Shape;78;p14"/>
          <p:cNvSpPr txBox="1"/>
          <p:nvPr/>
        </p:nvSpPr>
        <p:spPr>
          <a:xfrm>
            <a:off x="706775" y="4137463"/>
            <a:ext cx="615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дотація фізичним особам за утримання корів.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C39450B-6B32-4711-A283-6BFCD11E60CF}"/>
              </a:ext>
            </a:extLst>
          </p:cNvPr>
          <p:cNvSpPr/>
          <p:nvPr/>
        </p:nvSpPr>
        <p:spPr>
          <a:xfrm>
            <a:off x="3271003" y="4582990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https://cutt.ly/MtYtIGqI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953D2A-2F24-4B27-BEA3-C49C91302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741" y="4106349"/>
            <a:ext cx="953281" cy="9532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 descr="Нішеві культури: льон олійний – Головне управління Держпродспоживслужби в  Херсонській області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1583" y="1208667"/>
            <a:ext cx="4143375" cy="233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descr="Нішеві олійні культури в Україні: Мак, гірчиця, сафлор та інші перспективні  рослини — КУРКУЛ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" y="11"/>
            <a:ext cx="3946952" cy="20178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 rot="5400000">
            <a:off x="2012850" y="-2009925"/>
            <a:ext cx="51183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70758" y="345422"/>
            <a:ext cx="87942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стимулювання розвитку галузі рослинництва та диверсифікації виробництва фінансова підтримка з обласного бюджету Київської області надається за напрямом часткового відшкодування вартості придбаного </a:t>
            </a:r>
            <a:r>
              <a:rPr lang="uk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суб’єктами господарювання </a:t>
            </a:r>
            <a:r>
              <a:rPr lang="uk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насіння </a:t>
            </a:r>
            <a:r>
              <a:rPr lang="uk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нішевих технічних культур (льону, гірчиці, коріандру)</a:t>
            </a:r>
            <a:r>
              <a:rPr lang="uk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70758" y="2000974"/>
            <a:ext cx="81177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метою створення та розширення переробних потужностей в агропромисловому комплексі області фінансова підтримка з обласного бюджету Київської області надається за напрямом часткового відшкодування витрат суб’єктів господарювання на</a:t>
            </a:r>
            <a:r>
              <a:rPr lang="uk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</a:t>
            </a:r>
            <a:r>
              <a:rPr lang="uk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нових виробництв переробної промисловості або збільшення потужностей наявних виробництв переробної промисловості. 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96675"/>
            <a:ext cx="1582769" cy="42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5709050" y="1326986"/>
            <a:ext cx="246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 i="1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2000,0</a:t>
            </a:r>
            <a:r>
              <a:rPr lang="uk" sz="2000" b="1" i="1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1800" b="1" dirty="0"/>
          </a:p>
        </p:txBody>
      </p:sp>
      <p:sp>
        <p:nvSpPr>
          <p:cNvPr id="91" name="Google Shape;91;p15"/>
          <p:cNvSpPr txBox="1"/>
          <p:nvPr/>
        </p:nvSpPr>
        <p:spPr>
          <a:xfrm>
            <a:off x="5447777" y="3229449"/>
            <a:ext cx="246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8778,0</a:t>
            </a:r>
            <a:r>
              <a:rPr lang="uk" sz="2200" b="1" i="1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2000" b="1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48E7F78-83BC-4EFE-9F5E-0F07F88D90DF}"/>
              </a:ext>
            </a:extLst>
          </p:cNvPr>
          <p:cNvSpPr/>
          <p:nvPr/>
        </p:nvSpPr>
        <p:spPr>
          <a:xfrm>
            <a:off x="4191276" y="4613412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https://cutt.ly/MtYtIGqI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B6C346-948F-41F4-931C-42EC6ED14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4359" y="4013003"/>
            <a:ext cx="953281" cy="9532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5E351B-B0CA-7995-1839-59740610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655" y="866281"/>
            <a:ext cx="2420541" cy="1592461"/>
          </a:xfrm>
          <a:prstGeom prst="rect">
            <a:avLst/>
          </a:prstGeom>
        </p:spPr>
      </p:pic>
      <p:sp>
        <p:nvSpPr>
          <p:cNvPr id="11" name="Google Shape;67;p14">
            <a:extLst>
              <a:ext uri="{FF2B5EF4-FFF2-40B4-BE49-F238E27FC236}">
                <a16:creationId xmlns:a16="http://schemas.microsoft.com/office/drawing/2014/main" id="{383D2C24-2591-4B4B-B319-DB203F2F7A02}"/>
              </a:ext>
            </a:extLst>
          </p:cNvPr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-1" y="295206"/>
            <a:ext cx="5157789" cy="69063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вартості закуплених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 господарювання племінних кізочок,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козематок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ярок та вівцематок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475059" y="2302994"/>
            <a:ext cx="4572000" cy="953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обсязі до 30% від фактичної вартості тварин (без ПДВ), але не більше ніж 5 тис. грн за кожну закуплену голову.</a:t>
            </a:r>
            <a:endParaRPr lang="uk-UA" sz="1100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864894" y="372658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Отримувачі коштів обласного бюджету  </a:t>
            </a:r>
            <a:endParaRPr lang="uk-UA" sz="11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5223931" y="1255229"/>
            <a:ext cx="39576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зареєстровані у Київській області суб’єкти господарювання (юридичні особи та ФОП), які у поточному бюджетному році закупили у суб’єктів господарювання племінні кізочки, </a:t>
            </a:r>
            <a:r>
              <a:rPr lang="uk-UA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козематки</a:t>
            </a: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ярки та вівцематки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950868" y="799392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2578893" y="2061382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2002301" y="1585547"/>
            <a:ext cx="1517516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Відшкодування</a:t>
            </a:r>
            <a:endParaRPr lang="uk-UA" sz="11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72800" y="3420477"/>
            <a:ext cx="8436769" cy="112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липня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(щодо заявок, поданих травні - червні) та до </a:t>
            </a:r>
            <a:r>
              <a:rPr lang="uk-UA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жовтня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(щодо заявок,  поданих у липні - вересні).  </a:t>
            </a:r>
            <a:endParaRPr lang="uk-U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C73122-CDFC-4C06-8B77-C9D1621C30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9;p15">
            <a:extLst>
              <a:ext uri="{FF2B5EF4-FFF2-40B4-BE49-F238E27FC236}">
                <a16:creationId xmlns:a16="http://schemas.microsoft.com/office/drawing/2014/main" id="{D7D0C44B-239D-4AA6-A722-765E9FCB15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E9EA406-2403-4FF1-981C-74C90647AF05}"/>
              </a:ext>
            </a:extLst>
          </p:cNvPr>
          <p:cNvSpPr/>
          <p:nvPr/>
        </p:nvSpPr>
        <p:spPr>
          <a:xfrm>
            <a:off x="6111169" y="4786075"/>
            <a:ext cx="2000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https://cutt.ly/ftVgVa39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0B2503-8ED1-4A88-9866-CE2D56B5C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229" y="2600126"/>
            <a:ext cx="1166812" cy="11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2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99E43-8200-5E9A-85B7-5AFA10BE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769" y="781999"/>
            <a:ext cx="2421089" cy="2018116"/>
          </a:xfrm>
          <a:prstGeom prst="rect">
            <a:avLst/>
          </a:prstGeom>
        </p:spPr>
      </p:pic>
      <p:sp>
        <p:nvSpPr>
          <p:cNvPr id="11" name="Google Shape;67;p14">
            <a:extLst>
              <a:ext uri="{FF2B5EF4-FFF2-40B4-BE49-F238E27FC236}">
                <a16:creationId xmlns:a16="http://schemas.microsoft.com/office/drawing/2014/main" id="{921D6EDA-6611-427B-8345-BBF01B46BDE6}"/>
              </a:ext>
            </a:extLst>
          </p:cNvPr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57149" y="396632"/>
            <a:ext cx="3779045" cy="4334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  суб’єктам господарювання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приріст корів власного відтворення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128587" y="2009884"/>
            <a:ext cx="4572000" cy="5191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гривень за одну голову </a:t>
            </a: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725700" y="282169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 надається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5186363" y="1140131"/>
            <a:ext cx="39576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 господарювання, зареєстрованим у Київській області, які є юридичними особами, за кожну наявну прирощену корову власного відтворення, на яку збільшено основне стадо станом на 1 липня поточного року порівняно з наявним поголів’ям корів станом на 1 січня поточного року</a:t>
            </a:r>
            <a:endParaRPr lang="uk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768814" y="613360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2178843" y="1718401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1946671" y="1207045"/>
            <a:ext cx="1517516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Дотація</a:t>
            </a:r>
            <a:endParaRPr lang="uk-UA" sz="11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57149" y="3488280"/>
            <a:ext cx="8436769" cy="10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жовтня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(щодо заявок,  поданих у травні  - вересні).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95C6E50-E269-4955-AF35-2C62554C0E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9;p15">
            <a:extLst>
              <a:ext uri="{FF2B5EF4-FFF2-40B4-BE49-F238E27FC236}">
                <a16:creationId xmlns:a16="http://schemas.microsoft.com/office/drawing/2014/main" id="{B756F115-1342-4B59-998F-CC5E333D7E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29A0C15-7128-4D82-B877-B3D5D5FE642D}"/>
              </a:ext>
            </a:extLst>
          </p:cNvPr>
          <p:cNvSpPr/>
          <p:nvPr/>
        </p:nvSpPr>
        <p:spPr>
          <a:xfrm>
            <a:off x="5928364" y="4707442"/>
            <a:ext cx="2119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https://cutt.ly/HtVg1Dga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073EAB-0DA9-4032-BE92-546DDE64B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309" y="2789387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7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Як безприв'язне утримання корів впливає на приріст поголів'я">
            <a:extLst>
              <a:ext uri="{FF2B5EF4-FFF2-40B4-BE49-F238E27FC236}">
                <a16:creationId xmlns:a16="http://schemas.microsoft.com/office/drawing/2014/main" id="{DCE2D0E5-BE7A-49E3-A82E-F8A7DEB2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14" y="2760530"/>
            <a:ext cx="1712259" cy="96314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Утримання корів у зимовий період – Грицівська ТГ">
            <a:extLst>
              <a:ext uri="{FF2B5EF4-FFF2-40B4-BE49-F238E27FC236}">
                <a16:creationId xmlns:a16="http://schemas.microsoft.com/office/drawing/2014/main" id="{AF34F5AF-7F15-4A4C-BC2B-6AC857D8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1" y="128563"/>
            <a:ext cx="2223247" cy="648447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A05C364D-EF7C-4F05-BAEF-89CA02598AE2}"/>
              </a:ext>
            </a:extLst>
          </p:cNvPr>
          <p:cNvSpPr/>
          <p:nvPr/>
        </p:nvSpPr>
        <p:spPr>
          <a:xfrm rot="5400000">
            <a:off x="2003029" y="-2014025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128587" y="453768"/>
            <a:ext cx="4043363" cy="4334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 фізичним особам за утримання корів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128587" y="2009884"/>
            <a:ext cx="4572000" cy="7190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кожну наявну станом на 01 липня поточного року корову в сумі до 1 500 гривень</a:t>
            </a: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753373" y="933378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Отримувачами коштів обласного бюджету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5186363" y="1825885"/>
            <a:ext cx="3957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особи, у власності яких перебуває від двох корів, які утримуються в Київській області станом на 01 липня поточного року</a:t>
            </a: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922295" y="1345091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2178843" y="1718401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1946671" y="1207045"/>
            <a:ext cx="1517516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Дотація</a:t>
            </a:r>
            <a:endParaRPr lang="uk-UA" sz="11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69228" y="3396227"/>
            <a:ext cx="8436769" cy="10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жовтня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(щодо заявок,  поданих у травні  - вересні).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75B1B8-CDB9-4C37-BEDC-1DA284E479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9;p15">
            <a:extLst>
              <a:ext uri="{FF2B5EF4-FFF2-40B4-BE49-F238E27FC236}">
                <a16:creationId xmlns:a16="http://schemas.microsoft.com/office/drawing/2014/main" id="{A926EF39-D4E7-44D8-B90A-F5507BEEC0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91C84F7-16B6-4403-985E-3ADC2ADBF35A}"/>
              </a:ext>
            </a:extLst>
          </p:cNvPr>
          <p:cNvSpPr/>
          <p:nvPr/>
        </p:nvSpPr>
        <p:spPr>
          <a:xfrm>
            <a:off x="6127937" y="4805506"/>
            <a:ext cx="2050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https://cutt.ly/ktVg2bV8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03AE13-F037-4490-BDD0-6D58E69CB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953" y="2716235"/>
            <a:ext cx="1090493" cy="10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4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4768F7-C25B-D37B-E577-4550C9275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6246">
            <a:off x="7212620" y="-34979"/>
            <a:ext cx="1731800" cy="2071279"/>
          </a:xfrm>
          <a:prstGeom prst="rect">
            <a:avLst/>
          </a:prstGeom>
        </p:spPr>
      </p:pic>
      <p:sp>
        <p:nvSpPr>
          <p:cNvPr id="15" name="Google Shape;67;p14">
            <a:extLst>
              <a:ext uri="{FF2B5EF4-FFF2-40B4-BE49-F238E27FC236}">
                <a16:creationId xmlns:a16="http://schemas.microsoft.com/office/drawing/2014/main" id="{E43B7B80-2357-4E41-A531-FE23522C8E3C}"/>
              </a:ext>
            </a:extLst>
          </p:cNvPr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128587" y="239334"/>
            <a:ext cx="4800089" cy="89132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вартості придбаного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 господарювання насіння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нішевих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технічних культур (льону, гірчиці, коріандру)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128587" y="2009884"/>
            <a:ext cx="4572000" cy="11800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50 відсотків вартості (без ПДВ) придбаного суб’єктами господарювання сертифікованого насіння сільськогосподарських культур українського виробництва (гірчиці, льону, коріандру)</a:t>
            </a: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818461" y="439065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Отримувачами коштів обласного бюджету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5167164" y="1312291"/>
            <a:ext cx="39576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 в Київській області суб’єкти господарювання (юридичні особи та ФОП), які в період з 1 жовтня попереднього року по 30 вересня поточного року придбали сертифіковане насіння сільськогосподарських культур українського виробництва (гірчиці, льону, коріандру)</a:t>
            </a: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865145" y="950026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2178843" y="1718401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1025127" y="1349747"/>
            <a:ext cx="2778919" cy="30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0" y="3499942"/>
            <a:ext cx="8436769" cy="112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 липня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(щодо заявок, поданих травні - червні) та до </a:t>
            </a:r>
            <a:r>
              <a:rPr lang="uk-UA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 жовтня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(щодо заявок,  поданих у липні - вересні).</a:t>
            </a:r>
            <a:endParaRPr lang="uk-UA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Насіння льону коричневого, 500 г: продаж, ціна у Кіровоградській області.  Горіхи від &quot;Інтернет- магазин &quot;Edem Garden&quot;&quot; - 489278695">
            <a:extLst>
              <a:ext uri="{FF2B5EF4-FFF2-40B4-BE49-F238E27FC236}">
                <a16:creationId xmlns:a16="http://schemas.microsoft.com/office/drawing/2014/main" id="{658CE647-A3B8-4D84-BC16-01BFD2B54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21" y="2840420"/>
            <a:ext cx="1793081" cy="10331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285B259-CB88-49D6-BAD2-D7EE421A87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9;p15">
            <a:extLst>
              <a:ext uri="{FF2B5EF4-FFF2-40B4-BE49-F238E27FC236}">
                <a16:creationId xmlns:a16="http://schemas.microsoft.com/office/drawing/2014/main" id="{1BFF1C3D-38E0-4A70-90DF-287244A9D9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37D748B-5624-469A-9199-7D479F91A084}"/>
              </a:ext>
            </a:extLst>
          </p:cNvPr>
          <p:cNvSpPr/>
          <p:nvPr/>
        </p:nvSpPr>
        <p:spPr>
          <a:xfrm>
            <a:off x="6117727" y="4717433"/>
            <a:ext cx="204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https://cutt.ly/stVg9E9D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E24D9E-B4FF-47F5-8761-DCC959344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282" y="2844289"/>
            <a:ext cx="1173956" cy="11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7;p14">
            <a:extLst>
              <a:ext uri="{FF2B5EF4-FFF2-40B4-BE49-F238E27FC236}">
                <a16:creationId xmlns:a16="http://schemas.microsoft.com/office/drawing/2014/main" id="{8BE5643B-48BC-4022-8A2A-CDC19BE6992F}"/>
              </a:ext>
            </a:extLst>
          </p:cNvPr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0" y="48923"/>
            <a:ext cx="5057776" cy="9484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Часткове відшкодування витрат на створення нових виробництв з переробки сільськогосподарської продукції або збільшення </a:t>
            </a:r>
            <a:r>
              <a:rPr lang="uk-UA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потужностей</a:t>
            </a: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наявних виробництв з переробки сільськогосподарської продукції</a:t>
            </a:r>
            <a:endParaRPr lang="uk-U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-92868" y="1367850"/>
            <a:ext cx="3946923" cy="118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50 відсотків від фактичної вартості основних засобів (обладнання) (без ПДВ), але не більше ніж 200 тис. грн одному суб’єкту господарювання</a:t>
            </a: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879181" y="250960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Отримувачами коштів обласного бюджету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4329113" y="1078191"/>
            <a:ext cx="4757737" cy="337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суб’єкти господарювання (юридичні особи та ФОП), зареєстровані у Київській області, які відповідають одночасно таким критеріям:</a:t>
            </a:r>
          </a:p>
          <a:p>
            <a:pPr lvl="0"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мають кількість застрахованих осіб-працівників від 2 до 15 осіб;</a:t>
            </a:r>
          </a:p>
          <a:p>
            <a:pPr lvl="0" algn="just">
              <a:lnSpc>
                <a:spcPct val="107000"/>
              </a:lnSpc>
              <a:tabLst>
                <a:tab pos="540385" algn="l"/>
              </a:tabLst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розмір середньомісячної заробітної плати застрахованих осіб – працівників на підприємстві за останній календарний квартал становить не менше середньомісячної заробітної плати по Україні за видом діяльності «Сільське господарство» за ІІІ квартал календарного року, який передує року, в якому подається заявка про надання часткового відшкодування витрат на створення нових виробництв з переробки сільськогосподарської продукції або збільшення </a:t>
            </a:r>
            <a:r>
              <a:rPr lang="uk-UA" sz="1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потужностей</a:t>
            </a: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наявних виробництв з переробки сільськогосподарської продукції (за даними </a:t>
            </a:r>
            <a:r>
              <a:rPr lang="uk-UA" sz="1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Держстату</a:t>
            </a: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мають, зокрема, такі види діяльності: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10.11 «Виробництво м’яса»,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10.12 «Виробництво м’яса свійської птиці»,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10.13 «Виробництво м’ясних продуктів»,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10.32 «Виробництво фруктових і овочевих соків»,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10.39 «Інші види перероблення та консервування фруктів і овочів»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10.41 «Виробництво олії та тваринних жирів»,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10.51 «Перероблення молока, виробництво масла та сиру»,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10.61 «Виробництво продуктів борошномельно-круп’яної промисловості»</a:t>
            </a: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890146" y="714510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1548409" y="1311876"/>
            <a:ext cx="332184" cy="307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692941" y="1036324"/>
            <a:ext cx="2243137" cy="30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16074" y="4036407"/>
            <a:ext cx="8436769" cy="83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жовтня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(щодо заявок,  поданих у травні  - вересні).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F69AADF-DF3D-4389-A713-F0F938BC9739}"/>
              </a:ext>
            </a:extLst>
          </p:cNvPr>
          <p:cNvSpPr/>
          <p:nvPr/>
        </p:nvSpPr>
        <p:spPr>
          <a:xfrm>
            <a:off x="57150" y="2722690"/>
            <a:ext cx="4082653" cy="135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1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підлягають витрати, здійснені у поточному та/або попередньому календарному році на придбання основних засобів (обладнання) для переробки сільськогосподарської продукції, а саме: </a:t>
            </a:r>
          </a:p>
          <a:p>
            <a:r>
              <a:rPr lang="uk-UA" sz="1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переробки зернових, бобових та олійних культур, сушіння, засолювання, консервування, пастеризації плодоовочевої продукції, виробництва м'ясної та молочної продукції, сортування, фасування та пакування виготовлених продуктів; холодильного обладнання та обладнання для заморозки продукції.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ілка: униз 12">
            <a:extLst>
              <a:ext uri="{FF2B5EF4-FFF2-40B4-BE49-F238E27FC236}">
                <a16:creationId xmlns:a16="http://schemas.microsoft.com/office/drawing/2014/main" id="{C3BBF32B-7974-4D3D-AC8A-7D86C96DF85F}"/>
              </a:ext>
            </a:extLst>
          </p:cNvPr>
          <p:cNvSpPr/>
          <p:nvPr/>
        </p:nvSpPr>
        <p:spPr>
          <a:xfrm>
            <a:off x="1578770" y="2513438"/>
            <a:ext cx="271462" cy="27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50EDD1-97A6-4123-AF1E-AB9DA3CCF1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3455"/>
            <a:ext cx="1350169" cy="3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9;p15">
            <a:extLst>
              <a:ext uri="{FF2B5EF4-FFF2-40B4-BE49-F238E27FC236}">
                <a16:creationId xmlns:a16="http://schemas.microsoft.com/office/drawing/2014/main" id="{D009807A-4E97-4382-B697-6E395E474B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1900" y="4426951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DC7DC80-B203-4F6D-A296-E6C8E1FC0378}"/>
              </a:ext>
            </a:extLst>
          </p:cNvPr>
          <p:cNvSpPr/>
          <p:nvPr/>
        </p:nvSpPr>
        <p:spPr>
          <a:xfrm>
            <a:off x="6139900" y="4818216"/>
            <a:ext cx="2092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https://cutt.ly/RtVg38LZ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ACD46A-AEFD-48A6-95A1-6B6B57F6B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981" y="2765416"/>
            <a:ext cx="911722" cy="9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0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790</Words>
  <Application>Microsoft Office PowerPoint</Application>
  <PresentationFormat>Екран (16:9)</PresentationFormat>
  <Paragraphs>81</Paragraphs>
  <Slides>8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МАТРИЦЯ  ДОСТУПНИХ  ФІНАНСОВИХ РЕСУРСІВ  ДЛЯ АГРОВИРОБНИКА</dc:title>
  <dc:creator>Користувач</dc:creator>
  <cp:lastModifiedBy>Користувач</cp:lastModifiedBy>
  <cp:revision>47</cp:revision>
  <dcterms:modified xsi:type="dcterms:W3CDTF">2026-05-15T11:12:09Z</dcterms:modified>
</cp:coreProperties>
</file>