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797675" cy="987425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DD48"/>
    <a:srgbClr val="004DE6"/>
    <a:srgbClr val="0000FF"/>
    <a:srgbClr val="EC7C01"/>
    <a:srgbClr val="42526B"/>
    <a:srgbClr val="FCA321"/>
    <a:srgbClr val="FDBE20"/>
    <a:srgbClr val="293341"/>
    <a:srgbClr val="7F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4167"/>
  </p:normalViewPr>
  <p:slideViewPr>
    <p:cSldViewPr snapToGrid="0" snapToObjects="1" showGuides="1">
      <p:cViewPr varScale="1">
        <p:scale>
          <a:sx n="69" d="100"/>
          <a:sy n="69" d="100"/>
        </p:scale>
        <p:origin x="1038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D8C96-A281-BE4A-8920-AC978D51979C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4F282-BE79-6146-BA61-9EEBC12ED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obuagenc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nsplash.com/s/photos/meeting?utm_source=unsplash&amp;utm_medium=referral&amp;utm_content=creditCopyText" TargetMode="External"/><Relationship Id="rId4" Type="http://schemas.openxmlformats.org/officeDocument/2006/relationships/hyperlink" Target="https://unsplash.com/@austindiste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Austin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Distel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 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Unsplash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B63D-7643-1E4F-8DDC-24CE2AA16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34E22-6D1B-F043-B658-F19DD188C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D9DCC-9361-BC4E-AC06-33A154757611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3E14CC-125E-7B45-8B2C-CF6FB4BB1311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E459396-4EBC-C548-918B-331A5244FFE1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D86BC-2EAC-6E4A-B45C-D006089EC28C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437E-5AF1-DE41-A5AB-37D3EFAA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D56A2-847F-554A-8B61-D9118C3F9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93E83-FA87-0843-BD32-999355DA9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EE85BE-7784-9440-9F2B-034B24DB9B35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391A9B-2E45-4C48-A811-AF74F1F7F911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C705FA1B-EF01-BF45-B9E5-1B731B98D60A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458D7-AB91-5F4A-A76E-9993295EC2CE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7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4640-6AF9-564C-B2B6-F05D1AB6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7BB5C-051F-F54E-94F3-0DE8E1489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5937" y="1825625"/>
            <a:ext cx="11160126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AABEEA-4B73-4E46-81C2-D4E8ABC7E5F4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0236A3-088D-A748-8891-C57C719D1B7F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CE86EA0-BADD-254D-AB83-89CFA74710FA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D8C54-4E0D-944A-9AFB-6E357C722210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6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1C43F-2755-7644-923B-C0AE04A36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52C5E-4724-0E44-9D74-E948798F2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E0F476-3A44-084E-A847-06838EE77B3F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37708C-0DD8-2140-814E-E8876FE832F5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992A40C4-022A-6843-BE98-56062B52D980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2E71D-BD5D-F643-82E3-34FCC431EE15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0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3FD7-2C09-9348-9D0E-06F46875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297E-04E5-6E43-843B-5DFB995B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825625"/>
            <a:ext cx="111601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189CEE-F432-BE43-8A56-190B8E05B7E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FC17D3D-568A-BA4C-86E4-71E303550893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9779BB0-3F62-D84F-ABFD-B43CBE234B92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5A01B-68E3-864C-A6DA-8F5C6ED8B88E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4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53B9-D8CC-CA47-825A-BAB45512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894B2-5C5B-6445-9C2B-F916E997F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F41D90-22FA-6B44-AD9C-8BD5673675E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503038-7BAC-334A-8964-F6A3D9542FBE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B5E48212-1C36-2F44-98CF-4F936F6B1092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F05B0-E452-DA4C-842D-639C35F13DE7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3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FB4A-B1C2-134C-BD06-EC4DF921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20E3-0C95-8146-8C53-AD951A09A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F6684-1A3B-5442-AE47-D8B182343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6F2A46-631D-0C4D-B4EB-B3A9F1C2302E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FB4D8C-2F5B-AA42-A596-966DF2E01283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5DEA8492-083D-E441-93E5-E85D88E01415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C8759-3FFF-F34C-9AC5-F04182A0C084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3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4063-0260-324B-8BE9-419900C3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4C7C3-D5AD-F54F-9AA8-369FE1206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B679A-806F-2843-AAFB-7A3D778D2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3E9C4-01C0-6146-A854-046AC276D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12ACC-AC8B-AE45-B434-6CB627D5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2BD6AC-4010-0B41-99E6-92C3FC4484FE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52FCD5-638C-7841-AEA6-5CFE55CDABB2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36C77E1-E1FC-CC44-A38F-38080121C29F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908700-1DD2-184E-8A88-1B0E24BC71ED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5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7F1A-9513-7247-A856-31C213C2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05DFB7-A793-0E4F-9F13-0233E5AC0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8BA89A-67E4-8F47-B701-91877925BB3A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842A90DC-0F43-A64B-9122-59D37D59B6F5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AD1F8A-0F22-8D4D-BDD1-EFBA923C2ABB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38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766AB1-BECD-E446-B7B8-F966EE9CD310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B4E1A3-FDED-B54A-A4B2-560DFB748E63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0023B8F-C9D4-EB4C-A3EE-4E825969E1D6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448EE-955F-C34B-B990-21F42FB2B842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9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4E2B-78FA-AF43-8B4E-7A0205C5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6695-62C6-3443-8CB8-695A7B1E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9539A-BA0B-EA49-AB9E-F449F299B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8F9980-FEFA-8446-B9EA-1997F22CEA56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585228"/>
            <a:ext cx="1072482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07480B-6E4D-AC45-877A-31402BFDD812}"/>
              </a:ext>
            </a:extLst>
          </p:cNvPr>
          <p:cNvSpPr txBox="1"/>
          <p:nvPr userDrawn="1"/>
        </p:nvSpPr>
        <p:spPr>
          <a:xfrm>
            <a:off x="10798708" y="6523673"/>
            <a:ext cx="279534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" b="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E809110A-4D9A-7647-A1A1-98DE54E084C0}"/>
              </a:ext>
            </a:extLst>
          </p:cNvPr>
          <p:cNvSpPr/>
          <p:nvPr userDrawn="1"/>
        </p:nvSpPr>
        <p:spPr>
          <a:xfrm>
            <a:off x="10991141" y="6453610"/>
            <a:ext cx="679375" cy="404390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F3E5FB-B705-D74E-B23A-B3DF73E05DA9}"/>
              </a:ext>
            </a:extLst>
          </p:cNvPr>
          <p:cNvSpPr txBox="1"/>
          <p:nvPr userDrawn="1"/>
        </p:nvSpPr>
        <p:spPr>
          <a:xfrm>
            <a:off x="11238686" y="6508284"/>
            <a:ext cx="27138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0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E94FC0-35D2-44AE-AEE5-71505C6D0A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80384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A7D9650-46B3-4E96-A668-2171F650283E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4A4A6-6757-E34C-869B-A73947FB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65126"/>
            <a:ext cx="11160126" cy="90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F96B-B991-4D47-B8A1-D2EE9230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51709"/>
            <a:ext cx="11160126" cy="462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9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997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E43DCD-F115-4EC7-90AE-5F5E6C4738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702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C140B3F-4BDA-4FDA-A9EE-3C673CDF23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05" t="1" r="22006" b="-30275"/>
          <a:stretch/>
        </p:blipFill>
        <p:spPr>
          <a:xfrm>
            <a:off x="-1442835" y="3176"/>
            <a:ext cx="10601649" cy="8371809"/>
          </a:xfrm>
          <a:prstGeom prst="flowChartManualOperation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11BA9D-6688-4D12-8941-8F3541E56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03" y="293972"/>
            <a:ext cx="5144369" cy="2031222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solidFill>
                  <a:schemeClr val="tx2"/>
                </a:solidFill>
              </a:rPr>
              <a:t>Шукаєте співробітників? </a:t>
            </a:r>
            <a:br>
              <a:rPr lang="uk-UA" sz="4400" dirty="0">
                <a:solidFill>
                  <a:schemeClr val="tx2"/>
                </a:solidFill>
              </a:rPr>
            </a:br>
            <a:r>
              <a:rPr lang="uk-UA" sz="4400" dirty="0">
                <a:solidFill>
                  <a:schemeClr val="tx2"/>
                </a:solidFill>
              </a:rPr>
              <a:t>Звертайтеся  до служби зайнятості!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E3A0A7-F0BD-4CC9-8CDC-BA513901E5E4}"/>
              </a:ext>
            </a:extLst>
          </p:cNvPr>
          <p:cNvSpPr/>
          <p:nvPr/>
        </p:nvSpPr>
        <p:spPr>
          <a:xfrm>
            <a:off x="3586316" y="1908253"/>
            <a:ext cx="8605684" cy="3557433"/>
          </a:xfrm>
          <a:custGeom>
            <a:avLst/>
            <a:gdLst>
              <a:gd name="connsiteX0" fmla="*/ 2182433 w 8605684"/>
              <a:gd name="connsiteY0" fmla="*/ 0 h 3557433"/>
              <a:gd name="connsiteX1" fmla="*/ 8605684 w 8605684"/>
              <a:gd name="connsiteY1" fmla="*/ 0 h 3557433"/>
              <a:gd name="connsiteX2" fmla="*/ 8605684 w 8605684"/>
              <a:gd name="connsiteY2" fmla="*/ 3557433 h 3557433"/>
              <a:gd name="connsiteX3" fmla="*/ 0 w 8605684"/>
              <a:gd name="connsiteY3" fmla="*/ 3557433 h 355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5684" h="3557433">
                <a:moveTo>
                  <a:pt x="2182433" y="0"/>
                </a:moveTo>
                <a:lnTo>
                  <a:pt x="8605684" y="0"/>
                </a:lnTo>
                <a:lnTo>
                  <a:pt x="8605684" y="3557433"/>
                </a:lnTo>
                <a:lnTo>
                  <a:pt x="0" y="35574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CB1DF-AB7E-4220-9C07-5A95CD99AED5}"/>
              </a:ext>
            </a:extLst>
          </p:cNvPr>
          <p:cNvCxnSpPr>
            <a:cxnSpLocks/>
          </p:cNvCxnSpPr>
          <p:nvPr/>
        </p:nvCxnSpPr>
        <p:spPr>
          <a:xfrm flipH="1">
            <a:off x="352336" y="5549673"/>
            <a:ext cx="950017" cy="1318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544301-48A2-4C9C-9CBF-01A720F732C0}"/>
              </a:ext>
            </a:extLst>
          </p:cNvPr>
          <p:cNvCxnSpPr>
            <a:cxnSpLocks/>
          </p:cNvCxnSpPr>
          <p:nvPr/>
        </p:nvCxnSpPr>
        <p:spPr>
          <a:xfrm flipH="1">
            <a:off x="967890" y="0"/>
            <a:ext cx="668925" cy="9280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9FDE632-EB7A-4B93-91CA-ADBBEB70E194}"/>
              </a:ext>
            </a:extLst>
          </p:cNvPr>
          <p:cNvSpPr/>
          <p:nvPr/>
        </p:nvSpPr>
        <p:spPr>
          <a:xfrm>
            <a:off x="5971195" y="2466063"/>
            <a:ext cx="523863" cy="5238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793306-E704-4ACA-95A6-8186A836AD67}"/>
              </a:ext>
            </a:extLst>
          </p:cNvPr>
          <p:cNvSpPr/>
          <p:nvPr/>
        </p:nvSpPr>
        <p:spPr>
          <a:xfrm>
            <a:off x="6781521" y="2256220"/>
            <a:ext cx="5886703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uk-UA" b="1" u="sng" dirty="0">
                <a:solidFill>
                  <a:srgbClr val="FFDD48"/>
                </a:solidFill>
                <a:latin typeface="Comic Sans MS" panose="030F0702030302020204" pitchFamily="66" charset="0"/>
              </a:rPr>
              <a:t>Беремо всю роботу за </a:t>
            </a:r>
            <a:r>
              <a:rPr lang="uk-UA" b="1" u="sng" dirty="0" err="1">
                <a:solidFill>
                  <a:srgbClr val="FFDD48"/>
                </a:solidFill>
                <a:latin typeface="Comic Sans MS" panose="030F0702030302020204" pitchFamily="66" charset="0"/>
              </a:rPr>
              <a:t>наймом</a:t>
            </a:r>
            <a:r>
              <a:rPr lang="uk-UA" b="1" u="sng" dirty="0">
                <a:solidFill>
                  <a:srgbClr val="FFDD48"/>
                </a:solidFill>
                <a:latin typeface="Comic Sans MS" panose="030F0702030302020204" pitchFamily="66" charset="0"/>
              </a:rPr>
              <a:t> на себе</a:t>
            </a:r>
            <a:r>
              <a:rPr lang="uk-UA" u="sng" dirty="0">
                <a:solidFill>
                  <a:srgbClr val="FFDD48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uk-UA" dirty="0">
                <a:solidFill>
                  <a:srgbClr val="FFDD48"/>
                </a:solidFill>
                <a:latin typeface="Comic Sans MS" panose="030F0702030302020204" pitchFamily="66" charset="0"/>
              </a:rPr>
              <a:t>Ви заповнюєте профіль вакансії, ми </a:t>
            </a:r>
            <a:r>
              <a:rPr lang="uk-UA" dirty="0" smtClean="0">
                <a:solidFill>
                  <a:srgbClr val="FFDD48"/>
                </a:solidFill>
                <a:latin typeface="Comic Sans MS" panose="030F0702030302020204" pitchFamily="66" charset="0"/>
              </a:rPr>
              <a:t>підбираємо персонал, </a:t>
            </a:r>
            <a:r>
              <a:rPr lang="uk-UA" dirty="0">
                <a:solidFill>
                  <a:srgbClr val="FFDD48"/>
                </a:solidFill>
                <a:latin typeface="Comic Sans MS" panose="030F0702030302020204" pitchFamily="66" charset="0"/>
              </a:rPr>
              <a:t>проводимо співбесіди з кандидатами</a:t>
            </a:r>
            <a:r>
              <a:rPr lang="en-ID" dirty="0">
                <a:solidFill>
                  <a:srgbClr val="FFDD48"/>
                </a:solidFill>
                <a:latin typeface="Comic Sans MS" panose="030F0702030302020204" pitchFamily="66" charset="0"/>
              </a:rPr>
              <a:t>. </a:t>
            </a:r>
            <a:endParaRPr lang="en-US" dirty="0">
              <a:solidFill>
                <a:srgbClr val="FFDD48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01E2288-0DC1-4661-9A34-91E96138B913}"/>
              </a:ext>
            </a:extLst>
          </p:cNvPr>
          <p:cNvSpPr/>
          <p:nvPr/>
        </p:nvSpPr>
        <p:spPr>
          <a:xfrm>
            <a:off x="5328879" y="3513813"/>
            <a:ext cx="523863" cy="5238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D4AF05-62EA-4906-963E-1AC5566D474A}"/>
              </a:ext>
            </a:extLst>
          </p:cNvPr>
          <p:cNvSpPr/>
          <p:nvPr/>
        </p:nvSpPr>
        <p:spPr>
          <a:xfrm>
            <a:off x="6099863" y="3334947"/>
            <a:ext cx="557620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uk-UA" b="1" u="sng" dirty="0">
                <a:solidFill>
                  <a:srgbClr val="FFDD48"/>
                </a:solidFill>
                <a:latin typeface="Comic Sans MS" panose="030F0702030302020204" pitchFamily="66" charset="0"/>
              </a:rPr>
              <a:t>Підберемо ідеального кандидата.                              </a:t>
            </a:r>
            <a:endParaRPr lang="uk-UA" b="1" u="sng" dirty="0" smtClean="0">
              <a:solidFill>
                <a:srgbClr val="FFDD48"/>
              </a:solidFill>
              <a:latin typeface="Comic Sans MS" panose="030F0702030302020204" pitchFamily="66" charset="0"/>
            </a:endParaRPr>
          </a:p>
          <a:p>
            <a:r>
              <a:rPr lang="uk-UA" dirty="0" smtClean="0">
                <a:solidFill>
                  <a:srgbClr val="FFDD48"/>
                </a:solidFill>
                <a:latin typeface="Comic Sans MS" panose="030F0702030302020204" pitchFamily="66" charset="0"/>
              </a:rPr>
              <a:t>Пропонуємо  </a:t>
            </a:r>
            <a:r>
              <a:rPr lang="uk-UA" dirty="0">
                <a:solidFill>
                  <a:srgbClr val="FFDD48"/>
                </a:solidFill>
                <a:latin typeface="Comic Sans MS" panose="030F0702030302020204" pitchFamily="66" charset="0"/>
              </a:rPr>
              <a:t>тільки кандидатів, </a:t>
            </a:r>
            <a:r>
              <a:rPr lang="uk-UA" dirty="0" smtClean="0">
                <a:solidFill>
                  <a:srgbClr val="FFDD48"/>
                </a:solidFill>
                <a:latin typeface="Comic Sans MS" panose="030F0702030302020204" pitchFamily="66" charset="0"/>
              </a:rPr>
              <a:t>які підходять </a:t>
            </a:r>
            <a:r>
              <a:rPr lang="uk-UA" dirty="0">
                <a:solidFill>
                  <a:srgbClr val="FFDD48"/>
                </a:solidFill>
                <a:latin typeface="Comic Sans MS" panose="030F0702030302020204" pitchFamily="66" charset="0"/>
              </a:rPr>
              <a:t>під </a:t>
            </a:r>
            <a:r>
              <a:rPr lang="uk-UA" dirty="0" smtClean="0">
                <a:solidFill>
                  <a:srgbClr val="FFDD48"/>
                </a:solidFill>
                <a:latin typeface="Comic Sans MS" panose="030F0702030302020204" pitchFamily="66" charset="0"/>
              </a:rPr>
              <a:t>Ваші </a:t>
            </a:r>
            <a:r>
              <a:rPr lang="uk-UA" dirty="0">
                <a:solidFill>
                  <a:srgbClr val="FFDD48"/>
                </a:solidFill>
                <a:latin typeface="Comic Sans MS" panose="030F0702030302020204" pitchFamily="66" charset="0"/>
              </a:rPr>
              <a:t>вимоги. </a:t>
            </a:r>
            <a:endParaRPr lang="en-US" dirty="0">
              <a:solidFill>
                <a:srgbClr val="FFDD48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2987653-6D15-45B1-8A44-9B6FC0499316}"/>
              </a:ext>
            </a:extLst>
          </p:cNvPr>
          <p:cNvSpPr/>
          <p:nvPr/>
        </p:nvSpPr>
        <p:spPr>
          <a:xfrm>
            <a:off x="4681179" y="4561563"/>
            <a:ext cx="523863" cy="5238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0FB287-536B-4221-979F-4A955516855F}"/>
              </a:ext>
            </a:extLst>
          </p:cNvPr>
          <p:cNvSpPr/>
          <p:nvPr/>
        </p:nvSpPr>
        <p:spPr>
          <a:xfrm>
            <a:off x="5683038" y="4520607"/>
            <a:ext cx="5993025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uk-UA" b="1" u="sng" dirty="0" smtClean="0">
                <a:solidFill>
                  <a:srgbClr val="FFDD48"/>
                </a:solidFill>
                <a:latin typeface="Comic Sans MS" panose="030F0702030302020204" pitchFamily="66" charset="0"/>
                <a:cs typeface="Segoe UI" panose="020B0502040204020203" pitchFamily="34" charset="0"/>
              </a:rPr>
              <a:t>Персональний </a:t>
            </a:r>
            <a:r>
              <a:rPr lang="uk-UA" b="1" u="sng" dirty="0" err="1" smtClean="0">
                <a:solidFill>
                  <a:srgbClr val="FFDD48"/>
                </a:solidFill>
                <a:latin typeface="Comic Sans MS" panose="030F0702030302020204" pitchFamily="66" charset="0"/>
                <a:cs typeface="Segoe UI" panose="020B0502040204020203" pitchFamily="34" charset="0"/>
              </a:rPr>
              <a:t>рекрутер</a:t>
            </a:r>
            <a:r>
              <a:rPr lang="uk-UA" b="1" u="sng" dirty="0" smtClean="0">
                <a:solidFill>
                  <a:srgbClr val="FFDD48"/>
                </a:solidFill>
                <a:latin typeface="Comic Sans MS" panose="030F0702030302020204" pitchFamily="66" charset="0"/>
                <a:cs typeface="Segoe UI" panose="020B0502040204020203" pitchFamily="34" charset="0"/>
              </a:rPr>
              <a:t>. </a:t>
            </a:r>
          </a:p>
          <a:p>
            <a:r>
              <a:rPr lang="uk-UA" dirty="0" smtClean="0">
                <a:solidFill>
                  <a:srgbClr val="FFDD48"/>
                </a:solidFill>
                <a:latin typeface="Comic Sans MS" panose="030F0702030302020204" pitchFamily="66" charset="0"/>
                <a:cs typeface="Segoe UI" panose="020B0502040204020203" pitchFamily="34" charset="0"/>
              </a:rPr>
              <a:t>Проконсультує</a:t>
            </a:r>
            <a:r>
              <a:rPr lang="uk-UA" dirty="0">
                <a:solidFill>
                  <a:srgbClr val="FFDD48"/>
                </a:solidFill>
                <a:latin typeface="Comic Sans MS" panose="030F0702030302020204" pitchFamily="66" charset="0"/>
                <a:cs typeface="Segoe UI" panose="020B0502040204020203" pitchFamily="34" charset="0"/>
              </a:rPr>
              <a:t>,</a:t>
            </a:r>
            <a:r>
              <a:rPr lang="uk-UA" dirty="0" smtClean="0">
                <a:solidFill>
                  <a:srgbClr val="FFDD48"/>
                </a:solidFill>
                <a:latin typeface="Comic Sans MS" panose="030F0702030302020204" pitchFamily="66" charset="0"/>
                <a:cs typeface="Segoe UI" panose="020B0502040204020203" pitchFamily="34" charset="0"/>
              </a:rPr>
              <a:t>  відповість на Ваші запитання</a:t>
            </a:r>
            <a:r>
              <a:rPr lang="uk-UA" sz="1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" panose="020B0502040204020203" pitchFamily="34" charset="0"/>
              </a:rPr>
              <a:t>.</a:t>
            </a:r>
            <a:endParaRPr lang="en-ID" sz="1600" dirty="0">
              <a:solidFill>
                <a:schemeClr val="bg1"/>
              </a:solidFill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A5ED56FB-5492-4921-B538-1A13451B859A}"/>
              </a:ext>
            </a:extLst>
          </p:cNvPr>
          <p:cNvSpPr>
            <a:spLocks/>
          </p:cNvSpPr>
          <p:nvPr/>
        </p:nvSpPr>
        <p:spPr bwMode="auto">
          <a:xfrm>
            <a:off x="6106962" y="2619770"/>
            <a:ext cx="252329" cy="216448"/>
          </a:xfrm>
          <a:custGeom>
            <a:avLst/>
            <a:gdLst>
              <a:gd name="T0" fmla="*/ 185 w 218"/>
              <a:gd name="T1" fmla="*/ 0 h 187"/>
              <a:gd name="T2" fmla="*/ 66 w 218"/>
              <a:gd name="T3" fmla="*/ 120 h 187"/>
              <a:gd name="T4" fmla="*/ 33 w 218"/>
              <a:gd name="T5" fmla="*/ 86 h 187"/>
              <a:gd name="T6" fmla="*/ 0 w 218"/>
              <a:gd name="T7" fmla="*/ 120 h 187"/>
              <a:gd name="T8" fmla="*/ 66 w 218"/>
              <a:gd name="T9" fmla="*/ 187 h 187"/>
              <a:gd name="T10" fmla="*/ 218 w 218"/>
              <a:gd name="T11" fmla="*/ 34 h 187"/>
              <a:gd name="T12" fmla="*/ 185 w 218"/>
              <a:gd name="T13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187">
                <a:moveTo>
                  <a:pt x="185" y="0"/>
                </a:moveTo>
                <a:lnTo>
                  <a:pt x="66" y="120"/>
                </a:lnTo>
                <a:lnTo>
                  <a:pt x="33" y="86"/>
                </a:lnTo>
                <a:lnTo>
                  <a:pt x="0" y="120"/>
                </a:lnTo>
                <a:lnTo>
                  <a:pt x="66" y="187"/>
                </a:lnTo>
                <a:lnTo>
                  <a:pt x="218" y="34"/>
                </a:lnTo>
                <a:lnTo>
                  <a:pt x="185" y="0"/>
                </a:lnTo>
                <a:close/>
              </a:path>
            </a:pathLst>
          </a:custGeom>
          <a:noFill/>
          <a:ln w="15875" cap="flat">
            <a:solidFill>
              <a:srgbClr val="EC7C0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30">
            <a:extLst>
              <a:ext uri="{FF2B5EF4-FFF2-40B4-BE49-F238E27FC236}">
                <a16:creationId xmlns:a16="http://schemas.microsoft.com/office/drawing/2014/main" id="{EFF97408-3E27-49D4-8B00-69B55B9AFBFA}"/>
              </a:ext>
            </a:extLst>
          </p:cNvPr>
          <p:cNvSpPr>
            <a:spLocks/>
          </p:cNvSpPr>
          <p:nvPr/>
        </p:nvSpPr>
        <p:spPr bwMode="auto">
          <a:xfrm>
            <a:off x="5464646" y="3667520"/>
            <a:ext cx="252329" cy="216448"/>
          </a:xfrm>
          <a:custGeom>
            <a:avLst/>
            <a:gdLst>
              <a:gd name="T0" fmla="*/ 185 w 218"/>
              <a:gd name="T1" fmla="*/ 0 h 187"/>
              <a:gd name="T2" fmla="*/ 66 w 218"/>
              <a:gd name="T3" fmla="*/ 120 h 187"/>
              <a:gd name="T4" fmla="*/ 33 w 218"/>
              <a:gd name="T5" fmla="*/ 86 h 187"/>
              <a:gd name="T6" fmla="*/ 0 w 218"/>
              <a:gd name="T7" fmla="*/ 120 h 187"/>
              <a:gd name="T8" fmla="*/ 66 w 218"/>
              <a:gd name="T9" fmla="*/ 187 h 187"/>
              <a:gd name="T10" fmla="*/ 218 w 218"/>
              <a:gd name="T11" fmla="*/ 34 h 187"/>
              <a:gd name="T12" fmla="*/ 185 w 218"/>
              <a:gd name="T13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187">
                <a:moveTo>
                  <a:pt x="185" y="0"/>
                </a:moveTo>
                <a:lnTo>
                  <a:pt x="66" y="120"/>
                </a:lnTo>
                <a:lnTo>
                  <a:pt x="33" y="86"/>
                </a:lnTo>
                <a:lnTo>
                  <a:pt x="0" y="120"/>
                </a:lnTo>
                <a:lnTo>
                  <a:pt x="66" y="187"/>
                </a:lnTo>
                <a:lnTo>
                  <a:pt x="218" y="34"/>
                </a:lnTo>
                <a:lnTo>
                  <a:pt x="185" y="0"/>
                </a:lnTo>
                <a:close/>
              </a:path>
            </a:pathLst>
          </a:custGeom>
          <a:noFill/>
          <a:ln w="15875" cap="flat">
            <a:solidFill>
              <a:srgbClr val="EC7C0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30">
            <a:extLst>
              <a:ext uri="{FF2B5EF4-FFF2-40B4-BE49-F238E27FC236}">
                <a16:creationId xmlns:a16="http://schemas.microsoft.com/office/drawing/2014/main" id="{2C972DB9-426C-48F8-87D9-B884A13FEF19}"/>
              </a:ext>
            </a:extLst>
          </p:cNvPr>
          <p:cNvSpPr>
            <a:spLocks/>
          </p:cNvSpPr>
          <p:nvPr/>
        </p:nvSpPr>
        <p:spPr bwMode="auto">
          <a:xfrm>
            <a:off x="4816946" y="4715270"/>
            <a:ext cx="252329" cy="216448"/>
          </a:xfrm>
          <a:custGeom>
            <a:avLst/>
            <a:gdLst>
              <a:gd name="T0" fmla="*/ 185 w 218"/>
              <a:gd name="T1" fmla="*/ 0 h 187"/>
              <a:gd name="T2" fmla="*/ 66 w 218"/>
              <a:gd name="T3" fmla="*/ 120 h 187"/>
              <a:gd name="T4" fmla="*/ 33 w 218"/>
              <a:gd name="T5" fmla="*/ 86 h 187"/>
              <a:gd name="T6" fmla="*/ 0 w 218"/>
              <a:gd name="T7" fmla="*/ 120 h 187"/>
              <a:gd name="T8" fmla="*/ 66 w 218"/>
              <a:gd name="T9" fmla="*/ 187 h 187"/>
              <a:gd name="T10" fmla="*/ 218 w 218"/>
              <a:gd name="T11" fmla="*/ 34 h 187"/>
              <a:gd name="T12" fmla="*/ 185 w 218"/>
              <a:gd name="T13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187">
                <a:moveTo>
                  <a:pt x="185" y="0"/>
                </a:moveTo>
                <a:lnTo>
                  <a:pt x="66" y="120"/>
                </a:lnTo>
                <a:lnTo>
                  <a:pt x="33" y="86"/>
                </a:lnTo>
                <a:lnTo>
                  <a:pt x="0" y="120"/>
                </a:lnTo>
                <a:lnTo>
                  <a:pt x="66" y="187"/>
                </a:lnTo>
                <a:lnTo>
                  <a:pt x="218" y="34"/>
                </a:lnTo>
                <a:lnTo>
                  <a:pt x="185" y="0"/>
                </a:lnTo>
                <a:close/>
              </a:path>
            </a:pathLst>
          </a:custGeom>
          <a:noFill/>
          <a:ln w="15875" cap="flat">
            <a:solidFill>
              <a:srgbClr val="EC7C0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TextBox 17"/>
          <p:cNvSpPr txBox="1"/>
          <p:nvPr/>
        </p:nvSpPr>
        <p:spPr>
          <a:xfrm>
            <a:off x="5069275" y="5769844"/>
            <a:ext cx="3068554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uk-UA" sz="1400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Звертайтеся за телефонами:</a:t>
            </a:r>
          </a:p>
          <a:p>
            <a:pPr algn="ctr">
              <a:lnSpc>
                <a:spcPts val="1680"/>
              </a:lnSpc>
            </a:pPr>
            <a:r>
              <a:rPr lang="uk-UA" sz="1400" b="1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(044)29</a:t>
            </a:r>
            <a:r>
              <a:rPr lang="en-US" sz="1400" b="1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uk-UA" sz="1400" b="1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-00-50</a:t>
            </a:r>
            <a:endParaRPr lang="en-US" sz="1400" b="1" spc="36" dirty="0" smtClean="0">
              <a:solidFill>
                <a:srgbClr val="0203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ts val="1680"/>
              </a:lnSpc>
            </a:pPr>
            <a:r>
              <a:rPr lang="en-US" sz="1400" b="1" spc="36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(066)509-77-22</a:t>
            </a:r>
            <a:endParaRPr lang="uk-UA" sz="1400" b="1" spc="36" dirty="0" smtClean="0">
              <a:solidFill>
                <a:srgbClr val="0203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9053857" y="5667417"/>
            <a:ext cx="306855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uk-UA" sz="1400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Або заповнюй профіль вакансії </a:t>
            </a:r>
          </a:p>
          <a:p>
            <a:pPr algn="ctr">
              <a:lnSpc>
                <a:spcPts val="1680"/>
              </a:lnSpc>
            </a:pPr>
            <a:r>
              <a:rPr lang="uk-UA" sz="1400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en-US" sz="1400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QR-</a:t>
            </a:r>
            <a:r>
              <a:rPr lang="uk-UA" sz="1400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кодом та/або надсилай</a:t>
            </a:r>
          </a:p>
          <a:p>
            <a:pPr algn="ctr">
              <a:lnSpc>
                <a:spcPts val="1680"/>
              </a:lnSpc>
            </a:pPr>
            <a:r>
              <a:rPr lang="uk-UA" sz="1400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на </a:t>
            </a:r>
            <a:r>
              <a:rPr lang="uk-UA" sz="1400" spc="36" dirty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</a:t>
            </a:r>
            <a:r>
              <a:rPr lang="uk-UA" sz="1400" spc="36" dirty="0" smtClean="0">
                <a:solidFill>
                  <a:srgbClr val="02030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лектронну пошту:</a:t>
            </a:r>
          </a:p>
          <a:p>
            <a:pPr algn="ctr">
              <a:lnSpc>
                <a:spcPts val="1680"/>
              </a:lnSpc>
            </a:pP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robotajob159</a:t>
            </a:r>
            <a:r>
              <a:rPr lang="uk-UA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gmail.com</a:t>
            </a:r>
            <a:r>
              <a:rPr lang="uk-UA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400" b="1" spc="36" dirty="0">
              <a:solidFill>
                <a:srgbClr val="02030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99" name="Picture 27" descr="http://qrcoder.ru/code/?https%3A%2F%2Fdocs.google.com%2Fdocument%2Fd%2F1nhwj-haH8au8U8miC_6TgnGojr5cJKh1%2Fedit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64" y="5576844"/>
            <a:ext cx="1257344" cy="12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588" y="165246"/>
            <a:ext cx="1504168" cy="1490154"/>
          </a:xfrm>
          <a:prstGeom prst="rect">
            <a:avLst/>
          </a:prstGeom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8D3937FC-59DB-2A49-8B68-681B18E370E0}"/>
              </a:ext>
            </a:extLst>
          </p:cNvPr>
          <p:cNvSpPr/>
          <p:nvPr/>
        </p:nvSpPr>
        <p:spPr>
          <a:xfrm>
            <a:off x="323624" y="4857175"/>
            <a:ext cx="4398962" cy="13849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Київська обласна служба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зайнятості пропонує</a:t>
            </a:r>
            <a:endParaRPr lang="en-US" b="1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uk-UA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безкоштовні послуги з </a:t>
            </a:r>
            <a:r>
              <a:rPr lang="uk-UA" b="1" dirty="0" err="1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рекрутингу</a:t>
            </a:r>
            <a:r>
              <a:rPr lang="uk-UA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                        якісний підбір персоналу та професійна оцінка кандидатів.</a:t>
            </a:r>
            <a:r>
              <a:rPr lang="en-ID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02EE72FF-1540-4B32-9A9F-576194C5D675}"/>
              </a:ext>
            </a:extLst>
          </p:cNvPr>
          <p:cNvGrpSpPr/>
          <p:nvPr/>
        </p:nvGrpSpPr>
        <p:grpSpPr>
          <a:xfrm>
            <a:off x="1176530" y="2727993"/>
            <a:ext cx="1506534" cy="1513474"/>
            <a:chOff x="4841875" y="2895601"/>
            <a:chExt cx="344488" cy="346075"/>
          </a:xfrm>
        </p:grpSpPr>
        <p:sp>
          <p:nvSpPr>
            <p:cNvPr id="26" name="Freeform 258">
              <a:extLst>
                <a:ext uri="{FF2B5EF4-FFF2-40B4-BE49-F238E27FC236}">
                  <a16:creationId xmlns:a16="http://schemas.microsoft.com/office/drawing/2014/main" id="{F35C41F3-ED82-45A0-AA25-791F6F56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2895601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6 w 52"/>
                <a:gd name="T3" fmla="*/ 52 h 52"/>
                <a:gd name="T4" fmla="*/ 0 w 52"/>
                <a:gd name="T5" fmla="*/ 25 h 52"/>
                <a:gd name="T6" fmla="*/ 25 w 52"/>
                <a:gd name="T7" fmla="*/ 0 h 52"/>
                <a:gd name="T8" fmla="*/ 26 w 52"/>
                <a:gd name="T9" fmla="*/ 0 h 52"/>
                <a:gd name="T10" fmla="*/ 52 w 52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0"/>
                    <a:pt x="40" y="52"/>
                    <a:pt x="26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1" y="1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lose/>
                </a:path>
              </a:pathLst>
            </a:custGeom>
            <a:noFill/>
            <a:ln w="317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59">
              <a:extLst>
                <a:ext uri="{FF2B5EF4-FFF2-40B4-BE49-F238E27FC236}">
                  <a16:creationId xmlns:a16="http://schemas.microsoft.com/office/drawing/2014/main" id="{8978A4D6-CC38-4035-BEDD-81EE34F6D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2895601"/>
              <a:ext cx="52388" cy="195263"/>
            </a:xfrm>
            <a:custGeom>
              <a:avLst/>
              <a:gdLst>
                <a:gd name="T0" fmla="*/ 14 w 14"/>
                <a:gd name="T1" fmla="*/ 0 h 52"/>
                <a:gd name="T2" fmla="*/ 14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14" y="0"/>
                  </a:moveTo>
                  <a:cubicBezTo>
                    <a:pt x="0" y="15"/>
                    <a:pt x="0" y="34"/>
                    <a:pt x="14" y="52"/>
                  </a:cubicBezTo>
                </a:path>
              </a:pathLst>
            </a:custGeom>
            <a:noFill/>
            <a:ln w="317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0">
              <a:extLst>
                <a:ext uri="{FF2B5EF4-FFF2-40B4-BE49-F238E27FC236}">
                  <a16:creationId xmlns:a16="http://schemas.microsoft.com/office/drawing/2014/main" id="{CE5ADC75-4C1D-46E3-82DC-B8FC15CDE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088" y="2895601"/>
              <a:ext cx="52388" cy="195263"/>
            </a:xfrm>
            <a:custGeom>
              <a:avLst/>
              <a:gdLst>
                <a:gd name="T0" fmla="*/ 0 w 14"/>
                <a:gd name="T1" fmla="*/ 0 h 52"/>
                <a:gd name="T2" fmla="*/ 0 w 1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52">
                  <a:moveTo>
                    <a:pt x="0" y="0"/>
                  </a:moveTo>
                  <a:cubicBezTo>
                    <a:pt x="14" y="15"/>
                    <a:pt x="14" y="34"/>
                    <a:pt x="0" y="52"/>
                  </a:cubicBezTo>
                </a:path>
              </a:pathLst>
            </a:custGeom>
            <a:noFill/>
            <a:ln w="317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Line 261">
              <a:extLst>
                <a:ext uri="{FF2B5EF4-FFF2-40B4-BE49-F238E27FC236}">
                  <a16:creationId xmlns:a16="http://schemas.microsoft.com/office/drawing/2014/main" id="{D964EAD4-587F-494C-AF2A-2CDA07D07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3044826"/>
              <a:ext cx="165100" cy="0"/>
            </a:xfrm>
            <a:prstGeom prst="line">
              <a:avLst/>
            </a:prstGeom>
            <a:noFill/>
            <a:ln w="317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Line 262">
              <a:extLst>
                <a:ext uri="{FF2B5EF4-FFF2-40B4-BE49-F238E27FC236}">
                  <a16:creationId xmlns:a16="http://schemas.microsoft.com/office/drawing/2014/main" id="{A62B70A2-0F90-4236-A971-2CA1DE418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363" y="2940051"/>
              <a:ext cx="165100" cy="0"/>
            </a:xfrm>
            <a:prstGeom prst="line">
              <a:avLst/>
            </a:prstGeom>
            <a:noFill/>
            <a:ln w="317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Line 263">
              <a:extLst>
                <a:ext uri="{FF2B5EF4-FFF2-40B4-BE49-F238E27FC236}">
                  <a16:creationId xmlns:a16="http://schemas.microsoft.com/office/drawing/2014/main" id="{757DDC25-6E66-4D43-AB39-3EAF984A9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6488" y="2992438"/>
              <a:ext cx="195263" cy="0"/>
            </a:xfrm>
            <a:prstGeom prst="line">
              <a:avLst/>
            </a:prstGeom>
            <a:noFill/>
            <a:ln w="317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Oval 264">
              <a:extLst>
                <a:ext uri="{FF2B5EF4-FFF2-40B4-BE49-F238E27FC236}">
                  <a16:creationId xmlns:a16="http://schemas.microsoft.com/office/drawing/2014/main" id="{0A4C088F-FA14-4C3E-940D-6A600447C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0" y="3105151"/>
              <a:ext cx="74613" cy="76200"/>
            </a:xfrm>
            <a:prstGeom prst="ellipse">
              <a:avLst/>
            </a:prstGeom>
            <a:noFill/>
            <a:ln w="31750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Oval 265">
              <a:extLst>
                <a:ext uri="{FF2B5EF4-FFF2-40B4-BE49-F238E27FC236}">
                  <a16:creationId xmlns:a16="http://schemas.microsoft.com/office/drawing/2014/main" id="{05E931D5-7599-482A-BD8B-48593F9A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3" y="3105151"/>
              <a:ext cx="74613" cy="76200"/>
            </a:xfrm>
            <a:prstGeom prst="ellipse">
              <a:avLst/>
            </a:prstGeom>
            <a:noFill/>
            <a:ln w="31750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Oval 266">
              <a:extLst>
                <a:ext uri="{FF2B5EF4-FFF2-40B4-BE49-F238E27FC236}">
                  <a16:creationId xmlns:a16="http://schemas.microsoft.com/office/drawing/2014/main" id="{7F1CB5C0-2D85-4B91-B731-02B0DBA7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3105151"/>
              <a:ext cx="74613" cy="76200"/>
            </a:xfrm>
            <a:prstGeom prst="ellipse">
              <a:avLst/>
            </a:prstGeom>
            <a:noFill/>
            <a:ln w="31750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267">
              <a:extLst>
                <a:ext uri="{FF2B5EF4-FFF2-40B4-BE49-F238E27FC236}">
                  <a16:creationId xmlns:a16="http://schemas.microsoft.com/office/drawing/2014/main" id="{B83933C5-7518-4E26-AD4A-B4BF5A00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3181351"/>
              <a:ext cx="344488" cy="60325"/>
            </a:xfrm>
            <a:custGeom>
              <a:avLst/>
              <a:gdLst>
                <a:gd name="T0" fmla="*/ 76 w 92"/>
                <a:gd name="T1" fmla="*/ 0 h 16"/>
                <a:gd name="T2" fmla="*/ 61 w 92"/>
                <a:gd name="T3" fmla="*/ 11 h 16"/>
                <a:gd name="T4" fmla="*/ 46 w 92"/>
                <a:gd name="T5" fmla="*/ 0 h 16"/>
                <a:gd name="T6" fmla="*/ 31 w 92"/>
                <a:gd name="T7" fmla="*/ 11 h 16"/>
                <a:gd name="T8" fmla="*/ 16 w 92"/>
                <a:gd name="T9" fmla="*/ 0 h 16"/>
                <a:gd name="T10" fmla="*/ 0 w 92"/>
                <a:gd name="T11" fmla="*/ 16 h 16"/>
                <a:gd name="T12" fmla="*/ 92 w 92"/>
                <a:gd name="T13" fmla="*/ 16 h 16"/>
                <a:gd name="T14" fmla="*/ 76 w 9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6">
                  <a:moveTo>
                    <a:pt x="76" y="0"/>
                  </a:moveTo>
                  <a:cubicBezTo>
                    <a:pt x="69" y="0"/>
                    <a:pt x="63" y="4"/>
                    <a:pt x="61" y="11"/>
                  </a:cubicBezTo>
                  <a:cubicBezTo>
                    <a:pt x="59" y="4"/>
                    <a:pt x="53" y="0"/>
                    <a:pt x="46" y="0"/>
                  </a:cubicBezTo>
                  <a:cubicBezTo>
                    <a:pt x="39" y="0"/>
                    <a:pt x="33" y="4"/>
                    <a:pt x="31" y="11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8"/>
                    <a:pt x="85" y="0"/>
                    <a:pt x="76" y="0"/>
                  </a:cubicBezTo>
                  <a:close/>
                </a:path>
              </a:pathLst>
            </a:custGeom>
            <a:noFill/>
            <a:ln w="31750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02915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yDLIhWgWZwrmfByPZ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qoms7yKcShj3BwfHXfMg"/>
</p:tagLst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8706"/>
      </a:accent1>
      <a:accent2>
        <a:srgbClr val="F19E05"/>
      </a:accent2>
      <a:accent3>
        <a:srgbClr val="F2B703"/>
      </a:accent3>
      <a:accent4>
        <a:srgbClr val="EFEFF2"/>
      </a:accent4>
      <a:accent5>
        <a:srgbClr val="221626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98</Words>
  <Application>Microsoft Office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Comic Sans MS</vt:lpstr>
      <vt:lpstr>Segoe UI</vt:lpstr>
      <vt:lpstr>Segoe UI Light</vt:lpstr>
      <vt:lpstr>Office Theme</vt:lpstr>
      <vt:lpstr>think-cell Slide</vt:lpstr>
      <vt:lpstr>Шукаєте співробітників?  Звертайтеся  до служби зайнятості!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24slides6</dc:creator>
  <cp:lastModifiedBy>User</cp:lastModifiedBy>
  <cp:revision>56</cp:revision>
  <cp:lastPrinted>2022-12-01T09:38:02Z</cp:lastPrinted>
  <dcterms:created xsi:type="dcterms:W3CDTF">2020-06-09T07:36:46Z</dcterms:created>
  <dcterms:modified xsi:type="dcterms:W3CDTF">2023-01-02T11:18:30Z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1842144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