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charts/chart6.xml" ContentType="application/vnd.openxmlformats-officedocument.drawingml.chart+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35" r:id="rId3"/>
    <p:sldId id="297" r:id="rId4"/>
    <p:sldId id="336" r:id="rId5"/>
    <p:sldId id="338" r:id="rId6"/>
    <p:sldId id="339" r:id="rId7"/>
    <p:sldId id="337" r:id="rId8"/>
    <p:sldId id="355" r:id="rId9"/>
    <p:sldId id="356" r:id="rId10"/>
    <p:sldId id="257" r:id="rId11"/>
    <p:sldId id="340" r:id="rId12"/>
    <p:sldId id="345" r:id="rId13"/>
    <p:sldId id="351" r:id="rId14"/>
    <p:sldId id="346" r:id="rId15"/>
    <p:sldId id="347" r:id="rId16"/>
    <p:sldId id="348" r:id="rId17"/>
    <p:sldId id="312" r:id="rId18"/>
    <p:sldId id="313" r:id="rId19"/>
    <p:sldId id="314" r:id="rId20"/>
    <p:sldId id="315" r:id="rId21"/>
    <p:sldId id="316" r:id="rId22"/>
    <p:sldId id="332" r:id="rId23"/>
    <p:sldId id="333" r:id="rId24"/>
    <p:sldId id="334" r:id="rId25"/>
    <p:sldId id="267" r:id="rId26"/>
    <p:sldId id="268" r:id="rId27"/>
    <p:sldId id="269" r:id="rId28"/>
    <p:sldId id="270" r:id="rId29"/>
    <p:sldId id="272" r:id="rId30"/>
    <p:sldId id="273" r:id="rId31"/>
    <p:sldId id="275" r:id="rId32"/>
    <p:sldId id="276" r:id="rId33"/>
    <p:sldId id="277" r:id="rId34"/>
    <p:sldId id="278" r:id="rId35"/>
    <p:sldId id="280" r:id="rId36"/>
    <p:sldId id="318" r:id="rId37"/>
    <p:sldId id="281" r:id="rId38"/>
    <p:sldId id="282" r:id="rId39"/>
    <p:sldId id="283" r:id="rId40"/>
    <p:sldId id="285" r:id="rId41"/>
    <p:sldId id="288" r:id="rId42"/>
    <p:sldId id="289" r:id="rId43"/>
    <p:sldId id="290" r:id="rId44"/>
    <p:sldId id="291" r:id="rId45"/>
    <p:sldId id="292" r:id="rId46"/>
    <p:sldId id="293" r:id="rId47"/>
    <p:sldId id="294" r:id="rId48"/>
    <p:sldId id="295" r:id="rId49"/>
    <p:sldId id="322" r:id="rId50"/>
    <p:sldId id="324" r:id="rId51"/>
    <p:sldId id="325" r:id="rId52"/>
    <p:sldId id="326" r:id="rId53"/>
    <p:sldId id="327" r:id="rId54"/>
    <p:sldId id="328" r:id="rId55"/>
    <p:sldId id="330" r:id="rId56"/>
    <p:sldId id="331" r:id="rId57"/>
    <p:sldId id="300" r:id="rId58"/>
    <p:sldId id="311" r:id="rId59"/>
    <p:sldId id="303" r:id="rId60"/>
    <p:sldId id="304" r:id="rId61"/>
    <p:sldId id="305" r:id="rId62"/>
    <p:sldId id="306" r:id="rId63"/>
    <p:sldId id="352" r:id="rId64"/>
    <p:sldId id="353" r:id="rId65"/>
    <p:sldId id="349" r:id="rId66"/>
    <p:sldId id="319" r:id="rId67"/>
    <p:sldId id="321" r:id="rId68"/>
    <p:sldId id="354" r:id="rId69"/>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221" autoAdjust="0"/>
    <p:restoredTop sz="94043" autoAdjust="0"/>
  </p:normalViewPr>
  <p:slideViewPr>
    <p:cSldViewPr>
      <p:cViewPr>
        <p:scale>
          <a:sx n="76" d="100"/>
          <a:sy n="76" d="100"/>
        </p:scale>
        <p:origin x="-1128" y="-13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1044;&#1080;&#1072;&#1075;&#1088;&#1072;&#1084;&#1084;&#1072;%20&#1074;%20Microsoft%20Word"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1044;&#1080;&#1072;&#1075;&#1088;&#1072;&#1084;&#1084;&#1072;%20&#1074;%20Microsoft%20Office%20Word"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uk-UA"/>
  <c:chart>
    <c:view3D>
      <c:rAngAx val="1"/>
    </c:view3D>
    <c:plotArea>
      <c:layout/>
      <c:bar3DChart>
        <c:barDir val="col"/>
        <c:grouping val="clustered"/>
        <c:ser>
          <c:idx val="0"/>
          <c:order val="0"/>
          <c:cat>
            <c:strRef>
              <c:f>Лист1!$D$9:$D$16</c:f>
              <c:strCache>
                <c:ptCount val="8"/>
                <c:pt idx="0">
                  <c:v>гімназія</c:v>
                </c:pt>
                <c:pt idx="1">
                  <c:v>ЗОШ І-ІІІст.№1</c:v>
                </c:pt>
                <c:pt idx="2">
                  <c:v>ЗОШ І-ІІІст.№2</c:v>
                </c:pt>
                <c:pt idx="3">
                  <c:v>ЗОШ І-ІІІст.№3</c:v>
                </c:pt>
                <c:pt idx="4">
                  <c:v>ЗОШ І-ІІІст.№4</c:v>
                </c:pt>
                <c:pt idx="5">
                  <c:v>ЗОШ І-ІІІст.№5</c:v>
                </c:pt>
                <c:pt idx="6">
                  <c:v>ЗОШ І-ІІІст.№6</c:v>
                </c:pt>
                <c:pt idx="7">
                  <c:v>ЗОШ І-ІІІст.№7</c:v>
                </c:pt>
              </c:strCache>
            </c:strRef>
          </c:cat>
          <c:val>
            <c:numRef>
              <c:f>Лист1!$E$9:$E$16</c:f>
              <c:numCache>
                <c:formatCode>General</c:formatCode>
                <c:ptCount val="8"/>
              </c:numCache>
            </c:numRef>
          </c:val>
        </c:ser>
        <c:ser>
          <c:idx val="1"/>
          <c:order val="1"/>
          <c:spPr>
            <a:solidFill>
              <a:srgbClr val="0070C0"/>
            </a:solidFill>
          </c:spPr>
          <c:dLbls>
            <c:txPr>
              <a:bodyPr/>
              <a:lstStyle/>
              <a:p>
                <a:pPr>
                  <a:defRPr lang="ru-RU" sz="2800">
                    <a:solidFill>
                      <a:srgbClr val="FF0000"/>
                    </a:solidFill>
                  </a:defRPr>
                </a:pPr>
                <a:endParaRPr lang="uk-UA"/>
              </a:p>
            </c:txPr>
            <c:showVal val="1"/>
          </c:dLbls>
          <c:cat>
            <c:strRef>
              <c:f>Лист1!$D$9:$D$16</c:f>
              <c:strCache>
                <c:ptCount val="8"/>
                <c:pt idx="0">
                  <c:v>гімназія</c:v>
                </c:pt>
                <c:pt idx="1">
                  <c:v>ЗОШ І-ІІІст.№1</c:v>
                </c:pt>
                <c:pt idx="2">
                  <c:v>ЗОШ І-ІІІст.№2</c:v>
                </c:pt>
                <c:pt idx="3">
                  <c:v>ЗОШ І-ІІІст.№3</c:v>
                </c:pt>
                <c:pt idx="4">
                  <c:v>ЗОШ І-ІІІст.№4</c:v>
                </c:pt>
                <c:pt idx="5">
                  <c:v>ЗОШ І-ІІІст.№5</c:v>
                </c:pt>
                <c:pt idx="6">
                  <c:v>ЗОШ І-ІІІст.№6</c:v>
                </c:pt>
                <c:pt idx="7">
                  <c:v>ЗОШ І-ІІІст.№7</c:v>
                </c:pt>
              </c:strCache>
            </c:strRef>
          </c:cat>
          <c:val>
            <c:numRef>
              <c:f>Лист1!$F$9:$F$16</c:f>
              <c:numCache>
                <c:formatCode>General</c:formatCode>
                <c:ptCount val="8"/>
                <c:pt idx="0">
                  <c:v>15</c:v>
                </c:pt>
                <c:pt idx="1">
                  <c:v>26</c:v>
                </c:pt>
                <c:pt idx="2">
                  <c:v>5</c:v>
                </c:pt>
                <c:pt idx="3">
                  <c:v>17</c:v>
                </c:pt>
                <c:pt idx="4">
                  <c:v>22</c:v>
                </c:pt>
                <c:pt idx="5">
                  <c:v>3</c:v>
                </c:pt>
                <c:pt idx="6">
                  <c:v>10</c:v>
                </c:pt>
                <c:pt idx="7">
                  <c:v>53</c:v>
                </c:pt>
              </c:numCache>
            </c:numRef>
          </c:val>
        </c:ser>
        <c:shape val="cylinder"/>
        <c:axId val="83366656"/>
        <c:axId val="83368192"/>
        <c:axId val="0"/>
      </c:bar3DChart>
      <c:catAx>
        <c:axId val="83366656"/>
        <c:scaling>
          <c:orientation val="minMax"/>
        </c:scaling>
        <c:axPos val="b"/>
        <c:tickLblPos val="nextTo"/>
        <c:txPr>
          <a:bodyPr/>
          <a:lstStyle/>
          <a:p>
            <a:pPr>
              <a:defRPr lang="ru-RU"/>
            </a:pPr>
            <a:endParaRPr lang="uk-UA"/>
          </a:p>
        </c:txPr>
        <c:crossAx val="83368192"/>
        <c:crosses val="autoZero"/>
        <c:auto val="1"/>
        <c:lblAlgn val="ctr"/>
        <c:lblOffset val="100"/>
      </c:catAx>
      <c:valAx>
        <c:axId val="83368192"/>
        <c:scaling>
          <c:orientation val="minMax"/>
        </c:scaling>
        <c:axPos val="l"/>
        <c:majorGridlines/>
        <c:numFmt formatCode="General" sourceLinked="1"/>
        <c:tickLblPos val="nextTo"/>
        <c:txPr>
          <a:bodyPr/>
          <a:lstStyle/>
          <a:p>
            <a:pPr>
              <a:defRPr lang="ru-RU"/>
            </a:pPr>
            <a:endParaRPr lang="uk-UA"/>
          </a:p>
        </c:txPr>
        <c:crossAx val="83366656"/>
        <c:crosses val="autoZero"/>
        <c:crossBetween val="between"/>
      </c:valAx>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uk-UA"/>
  <c:chart>
    <c:view3D>
      <c:rAngAx val="1"/>
    </c:view3D>
    <c:plotArea>
      <c:layout/>
      <c:bar3DChart>
        <c:barDir val="col"/>
        <c:grouping val="clustered"/>
        <c:ser>
          <c:idx val="0"/>
          <c:order val="0"/>
          <c:dLbls>
            <c:txPr>
              <a:bodyPr/>
              <a:lstStyle/>
              <a:p>
                <a:pPr>
                  <a:defRPr sz="2400" b="1">
                    <a:solidFill>
                      <a:srgbClr val="FF0000"/>
                    </a:solidFill>
                  </a:defRPr>
                </a:pPr>
                <a:endParaRPr lang="uk-UA"/>
              </a:p>
            </c:txPr>
            <c:showVal val="1"/>
          </c:dLbls>
          <c:cat>
            <c:strRef>
              <c:f>Лист1!$B$5:$B$8</c:f>
              <c:strCache>
                <c:ptCount val="4"/>
                <c:pt idx="0">
                  <c:v>занижена самооцінка</c:v>
                </c:pt>
                <c:pt idx="1">
                  <c:v>ізольовані</c:v>
                </c:pt>
                <c:pt idx="2">
                  <c:v>підвищений рівень тривожності</c:v>
                </c:pt>
                <c:pt idx="3">
                  <c:v>підвищений рівень агресії</c:v>
                </c:pt>
              </c:strCache>
            </c:strRef>
          </c:cat>
          <c:val>
            <c:numRef>
              <c:f>Лист1!$C$5:$C$8</c:f>
              <c:numCache>
                <c:formatCode>0%</c:formatCode>
                <c:ptCount val="4"/>
                <c:pt idx="0">
                  <c:v>0.08</c:v>
                </c:pt>
                <c:pt idx="1">
                  <c:v>0.04</c:v>
                </c:pt>
                <c:pt idx="2">
                  <c:v>0.1</c:v>
                </c:pt>
                <c:pt idx="3">
                  <c:v>0.04</c:v>
                </c:pt>
              </c:numCache>
            </c:numRef>
          </c:val>
        </c:ser>
        <c:shape val="cylinder"/>
        <c:axId val="94098176"/>
        <c:axId val="94099712"/>
        <c:axId val="0"/>
      </c:bar3DChart>
      <c:catAx>
        <c:axId val="94098176"/>
        <c:scaling>
          <c:orientation val="minMax"/>
        </c:scaling>
        <c:axPos val="b"/>
        <c:tickLblPos val="nextTo"/>
        <c:txPr>
          <a:bodyPr/>
          <a:lstStyle/>
          <a:p>
            <a:pPr>
              <a:defRPr sz="1600"/>
            </a:pPr>
            <a:endParaRPr lang="uk-UA"/>
          </a:p>
        </c:txPr>
        <c:crossAx val="94099712"/>
        <c:crosses val="autoZero"/>
        <c:auto val="1"/>
        <c:lblAlgn val="ctr"/>
        <c:lblOffset val="100"/>
      </c:catAx>
      <c:valAx>
        <c:axId val="94099712"/>
        <c:scaling>
          <c:orientation val="minMax"/>
        </c:scaling>
        <c:axPos val="l"/>
        <c:majorGridlines/>
        <c:numFmt formatCode="0%" sourceLinked="1"/>
        <c:tickLblPos val="nextTo"/>
        <c:crossAx val="94098176"/>
        <c:crosses val="autoZero"/>
        <c:crossBetween val="between"/>
      </c:valAx>
    </c:plotArea>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uk-UA"/>
  <c:chart>
    <c:view3D>
      <c:rAngAx val="1"/>
    </c:view3D>
    <c:plotArea>
      <c:layout/>
      <c:bar3DChart>
        <c:barDir val="col"/>
        <c:grouping val="clustered"/>
        <c:ser>
          <c:idx val="0"/>
          <c:order val="0"/>
          <c:spPr>
            <a:solidFill>
              <a:schemeClr val="accent2"/>
            </a:solidFill>
          </c:spPr>
          <c:dLbls>
            <c:txPr>
              <a:bodyPr/>
              <a:lstStyle/>
              <a:p>
                <a:pPr>
                  <a:defRPr sz="2800"/>
                </a:pPr>
                <a:endParaRPr lang="uk-UA"/>
              </a:p>
            </c:txPr>
            <c:showVal val="1"/>
          </c:dLbls>
          <c:cat>
            <c:strRef>
              <c:f>Лист1!$B$11:$B$12</c:f>
              <c:strCache>
                <c:ptCount val="2"/>
                <c:pt idx="0">
                  <c:v>жертви </c:v>
                </c:pt>
                <c:pt idx="1">
                  <c:v>агресори</c:v>
                </c:pt>
              </c:strCache>
            </c:strRef>
          </c:cat>
          <c:val>
            <c:numRef>
              <c:f>Лист1!$C$11:$C$12</c:f>
              <c:numCache>
                <c:formatCode>0%</c:formatCode>
                <c:ptCount val="2"/>
                <c:pt idx="0">
                  <c:v>0.22</c:v>
                </c:pt>
                <c:pt idx="1">
                  <c:v>0.04</c:v>
                </c:pt>
              </c:numCache>
            </c:numRef>
          </c:val>
        </c:ser>
        <c:shape val="cylinder"/>
        <c:axId val="60750848"/>
        <c:axId val="60769024"/>
        <c:axId val="0"/>
      </c:bar3DChart>
      <c:catAx>
        <c:axId val="60750848"/>
        <c:scaling>
          <c:orientation val="minMax"/>
        </c:scaling>
        <c:axPos val="b"/>
        <c:tickLblPos val="nextTo"/>
        <c:txPr>
          <a:bodyPr/>
          <a:lstStyle/>
          <a:p>
            <a:pPr>
              <a:defRPr sz="2400"/>
            </a:pPr>
            <a:endParaRPr lang="uk-UA"/>
          </a:p>
        </c:txPr>
        <c:crossAx val="60769024"/>
        <c:crosses val="autoZero"/>
        <c:auto val="1"/>
        <c:lblAlgn val="ctr"/>
        <c:lblOffset val="100"/>
      </c:catAx>
      <c:valAx>
        <c:axId val="60769024"/>
        <c:scaling>
          <c:orientation val="minMax"/>
        </c:scaling>
        <c:axPos val="l"/>
        <c:majorGridlines/>
        <c:numFmt formatCode="0%" sourceLinked="1"/>
        <c:tickLblPos val="nextTo"/>
        <c:crossAx val="60750848"/>
        <c:crosses val="autoZero"/>
        <c:crossBetween val="between"/>
      </c:valAx>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uk-UA"/>
  <c:chart>
    <c:view3D>
      <c:rAngAx val="1"/>
    </c:view3D>
    <c:plotArea>
      <c:layout/>
      <c:bar3DChart>
        <c:barDir val="col"/>
        <c:grouping val="clustered"/>
        <c:ser>
          <c:idx val="0"/>
          <c:order val="0"/>
          <c:dLbls>
            <c:txPr>
              <a:bodyPr/>
              <a:lstStyle/>
              <a:p>
                <a:pPr>
                  <a:defRPr lang="ru-RU" sz="3600"/>
                </a:pPr>
                <a:endParaRPr lang="uk-UA"/>
              </a:p>
            </c:txPr>
            <c:showVal val="1"/>
          </c:dLbls>
          <c:cat>
            <c:strRef>
              <c:f>'[Диаграмма в Microsoft Word]Лист1'!$A$13:$A$17</c:f>
              <c:strCache>
                <c:ptCount val="5"/>
                <c:pt idx="0">
                  <c:v>зовнішність</c:v>
                </c:pt>
                <c:pt idx="1">
                  <c:v>стать</c:v>
                </c:pt>
                <c:pt idx="2">
                  <c:v>інтелект</c:v>
                </c:pt>
                <c:pt idx="3">
                  <c:v>особиста неприязнь</c:v>
                </c:pt>
                <c:pt idx="4">
                  <c:v>заздрість</c:v>
                </c:pt>
              </c:strCache>
            </c:strRef>
          </c:cat>
          <c:val>
            <c:numRef>
              <c:f>'[Диаграмма в Microsoft Word]Лист1'!$B$13:$B$17</c:f>
              <c:numCache>
                <c:formatCode>0%</c:formatCode>
                <c:ptCount val="5"/>
                <c:pt idx="0">
                  <c:v>0.1</c:v>
                </c:pt>
                <c:pt idx="1">
                  <c:v>4.0000000000000022E-2</c:v>
                </c:pt>
                <c:pt idx="2">
                  <c:v>9.0000000000000024E-2</c:v>
                </c:pt>
                <c:pt idx="3">
                  <c:v>0.54</c:v>
                </c:pt>
                <c:pt idx="4">
                  <c:v>0.23</c:v>
                </c:pt>
              </c:numCache>
            </c:numRef>
          </c:val>
        </c:ser>
        <c:shape val="cylinder"/>
        <c:axId val="75712000"/>
        <c:axId val="75713536"/>
        <c:axId val="0"/>
      </c:bar3DChart>
      <c:catAx>
        <c:axId val="75712000"/>
        <c:scaling>
          <c:orientation val="minMax"/>
        </c:scaling>
        <c:axPos val="b"/>
        <c:tickLblPos val="nextTo"/>
        <c:txPr>
          <a:bodyPr/>
          <a:lstStyle/>
          <a:p>
            <a:pPr>
              <a:defRPr lang="ru-RU" sz="1800" b="0"/>
            </a:pPr>
            <a:endParaRPr lang="uk-UA"/>
          </a:p>
        </c:txPr>
        <c:crossAx val="75713536"/>
        <c:crosses val="autoZero"/>
        <c:auto val="1"/>
        <c:lblAlgn val="ctr"/>
        <c:lblOffset val="100"/>
      </c:catAx>
      <c:valAx>
        <c:axId val="75713536"/>
        <c:scaling>
          <c:orientation val="minMax"/>
        </c:scaling>
        <c:axPos val="l"/>
        <c:majorGridlines/>
        <c:numFmt formatCode="0%" sourceLinked="1"/>
        <c:tickLblPos val="nextTo"/>
        <c:txPr>
          <a:bodyPr/>
          <a:lstStyle/>
          <a:p>
            <a:pPr>
              <a:defRPr lang="ru-RU"/>
            </a:pPr>
            <a:endParaRPr lang="uk-UA"/>
          </a:p>
        </c:txPr>
        <c:crossAx val="75712000"/>
        <c:crosses val="autoZero"/>
        <c:crossBetween val="between"/>
      </c:valAx>
    </c:plotArea>
    <c:plotVisOnly val="1"/>
    <c:dispBlanksAs val="gap"/>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uk-UA"/>
  <c:chart>
    <c:view3D>
      <c:rAngAx val="1"/>
    </c:view3D>
    <c:plotArea>
      <c:layout/>
      <c:bar3DChart>
        <c:barDir val="col"/>
        <c:grouping val="clustered"/>
        <c:ser>
          <c:idx val="0"/>
          <c:order val="0"/>
          <c:dLbls>
            <c:txPr>
              <a:bodyPr/>
              <a:lstStyle/>
              <a:p>
                <a:pPr>
                  <a:defRPr lang="ru-RU" sz="2800"/>
                </a:pPr>
                <a:endParaRPr lang="uk-UA"/>
              </a:p>
            </c:txPr>
            <c:showVal val="1"/>
          </c:dLbls>
          <c:cat>
            <c:strRef>
              <c:f>'[Диаграмма в Microsoft Office Word]Лист1'!$A$11:$A$14</c:f>
              <c:strCache>
                <c:ptCount val="4"/>
                <c:pt idx="0">
                  <c:v>вчителю</c:v>
                </c:pt>
                <c:pt idx="1">
                  <c:v>батькам</c:v>
                </c:pt>
                <c:pt idx="2">
                  <c:v>друзям</c:v>
                </c:pt>
                <c:pt idx="3">
                  <c:v>нікому</c:v>
                </c:pt>
              </c:strCache>
            </c:strRef>
          </c:cat>
          <c:val>
            <c:numRef>
              <c:f>'[Диаграмма в Microsoft Office Word]Лист1'!$B$11:$B$14</c:f>
              <c:numCache>
                <c:formatCode>0%</c:formatCode>
                <c:ptCount val="4"/>
                <c:pt idx="0">
                  <c:v>0.2</c:v>
                </c:pt>
                <c:pt idx="1">
                  <c:v>0.30000000000000032</c:v>
                </c:pt>
                <c:pt idx="2">
                  <c:v>0.22</c:v>
                </c:pt>
                <c:pt idx="3">
                  <c:v>0.28000000000000008</c:v>
                </c:pt>
              </c:numCache>
            </c:numRef>
          </c:val>
        </c:ser>
        <c:shape val="cylinder"/>
        <c:axId val="75738112"/>
        <c:axId val="75752192"/>
        <c:axId val="0"/>
      </c:bar3DChart>
      <c:catAx>
        <c:axId val="75738112"/>
        <c:scaling>
          <c:orientation val="minMax"/>
        </c:scaling>
        <c:axPos val="b"/>
        <c:tickLblPos val="nextTo"/>
        <c:txPr>
          <a:bodyPr/>
          <a:lstStyle/>
          <a:p>
            <a:pPr>
              <a:defRPr lang="ru-RU" sz="2400"/>
            </a:pPr>
            <a:endParaRPr lang="uk-UA"/>
          </a:p>
        </c:txPr>
        <c:crossAx val="75752192"/>
        <c:crosses val="autoZero"/>
        <c:auto val="1"/>
        <c:lblAlgn val="ctr"/>
        <c:lblOffset val="100"/>
      </c:catAx>
      <c:valAx>
        <c:axId val="75752192"/>
        <c:scaling>
          <c:orientation val="minMax"/>
        </c:scaling>
        <c:axPos val="l"/>
        <c:majorGridlines/>
        <c:numFmt formatCode="0%" sourceLinked="1"/>
        <c:tickLblPos val="nextTo"/>
        <c:txPr>
          <a:bodyPr/>
          <a:lstStyle/>
          <a:p>
            <a:pPr>
              <a:defRPr lang="ru-RU"/>
            </a:pPr>
            <a:endParaRPr lang="uk-UA"/>
          </a:p>
        </c:txPr>
        <c:crossAx val="75738112"/>
        <c:crosses val="autoZero"/>
        <c:crossBetween val="between"/>
      </c:valAx>
    </c:plotArea>
    <c:plotVisOnly val="1"/>
    <c:dispBlanksAs val="gap"/>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uk-UA"/>
  <c:chart>
    <c:view3D>
      <c:rAngAx val="1"/>
    </c:view3D>
    <c:plotArea>
      <c:layout/>
      <c:bar3DChart>
        <c:barDir val="col"/>
        <c:grouping val="clustered"/>
        <c:ser>
          <c:idx val="0"/>
          <c:order val="0"/>
          <c:dLbls>
            <c:txPr>
              <a:bodyPr/>
              <a:lstStyle/>
              <a:p>
                <a:pPr>
                  <a:defRPr lang="ru-RU" sz="2000"/>
                </a:pPr>
                <a:endParaRPr lang="uk-UA"/>
              </a:p>
            </c:txPr>
            <c:showVal val="1"/>
          </c:dLbls>
          <c:cat>
            <c:strRef>
              <c:f>Лист1!$A$1:$A$8</c:f>
              <c:strCache>
                <c:ptCount val="8"/>
                <c:pt idx="0">
                  <c:v>гімназія</c:v>
                </c:pt>
                <c:pt idx="1">
                  <c:v>ЗОШ І-ІІІст.№1</c:v>
                </c:pt>
                <c:pt idx="2">
                  <c:v>ЗОШ І - ІІІст.№2</c:v>
                </c:pt>
                <c:pt idx="3">
                  <c:v>ЗОШ І-ІІІст.№3</c:v>
                </c:pt>
                <c:pt idx="4">
                  <c:v>ЗОШ І-ІІІст.№4</c:v>
                </c:pt>
                <c:pt idx="5">
                  <c:v>ЗОШ І- ІІІст.№5</c:v>
                </c:pt>
                <c:pt idx="6">
                  <c:v>ЗОШ І-ІІІст.№6</c:v>
                </c:pt>
                <c:pt idx="7">
                  <c:v>ЗОШ І-ІІІ ст.№7</c:v>
                </c:pt>
              </c:strCache>
            </c:strRef>
          </c:cat>
          <c:val>
            <c:numRef>
              <c:f>Лист1!$B$1:$B$8</c:f>
              <c:numCache>
                <c:formatCode>0%</c:formatCode>
                <c:ptCount val="8"/>
                <c:pt idx="0">
                  <c:v>0.70000000000000062</c:v>
                </c:pt>
                <c:pt idx="1">
                  <c:v>0.70000000000000062</c:v>
                </c:pt>
                <c:pt idx="2">
                  <c:v>0.63000000000000111</c:v>
                </c:pt>
                <c:pt idx="3">
                  <c:v>0.72000000000000064</c:v>
                </c:pt>
                <c:pt idx="4">
                  <c:v>0.63000000000000111</c:v>
                </c:pt>
                <c:pt idx="5">
                  <c:v>0.4</c:v>
                </c:pt>
                <c:pt idx="6">
                  <c:v>0.67000000000000126</c:v>
                </c:pt>
                <c:pt idx="7">
                  <c:v>0.63000000000000111</c:v>
                </c:pt>
              </c:numCache>
            </c:numRef>
          </c:val>
        </c:ser>
        <c:shape val="cylinder"/>
        <c:axId val="75784960"/>
        <c:axId val="75786496"/>
        <c:axId val="0"/>
      </c:bar3DChart>
      <c:catAx>
        <c:axId val="75784960"/>
        <c:scaling>
          <c:orientation val="minMax"/>
        </c:scaling>
        <c:axPos val="b"/>
        <c:tickLblPos val="nextTo"/>
        <c:txPr>
          <a:bodyPr/>
          <a:lstStyle/>
          <a:p>
            <a:pPr>
              <a:defRPr lang="ru-RU"/>
            </a:pPr>
            <a:endParaRPr lang="uk-UA"/>
          </a:p>
        </c:txPr>
        <c:crossAx val="75786496"/>
        <c:crosses val="autoZero"/>
        <c:auto val="1"/>
        <c:lblAlgn val="ctr"/>
        <c:lblOffset val="100"/>
      </c:catAx>
      <c:valAx>
        <c:axId val="75786496"/>
        <c:scaling>
          <c:orientation val="minMax"/>
        </c:scaling>
        <c:axPos val="l"/>
        <c:majorGridlines/>
        <c:numFmt formatCode="0%" sourceLinked="1"/>
        <c:tickLblPos val="nextTo"/>
        <c:txPr>
          <a:bodyPr/>
          <a:lstStyle/>
          <a:p>
            <a:pPr>
              <a:defRPr lang="ru-RU"/>
            </a:pPr>
            <a:endParaRPr lang="uk-UA"/>
          </a:p>
        </c:txPr>
        <c:crossAx val="75784960"/>
        <c:crosses val="autoZero"/>
        <c:crossBetween val="between"/>
      </c:valAx>
    </c:plotArea>
    <c:plotVisOnly val="1"/>
    <c:dispBlanksAs val="gap"/>
  </c:chart>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6C1F4E67-ED5C-4B6A-B86A-731B987695BF}" type="datetimeFigureOut">
              <a:rPr lang="uk-UA" smtClean="0"/>
              <a:pPr/>
              <a:t>16.04.2019</a:t>
            </a:fld>
            <a:endParaRPr lang="uk-UA"/>
          </a:p>
        </p:txBody>
      </p:sp>
      <p:sp>
        <p:nvSpPr>
          <p:cNvPr id="19" name="Нижний колонтитул 18"/>
          <p:cNvSpPr>
            <a:spLocks noGrp="1"/>
          </p:cNvSpPr>
          <p:nvPr>
            <p:ph type="ftr" sz="quarter" idx="11"/>
          </p:nvPr>
        </p:nvSpPr>
        <p:spPr/>
        <p:txBody>
          <a:bodyPr/>
          <a:lstStyle/>
          <a:p>
            <a:endParaRPr lang="uk-UA"/>
          </a:p>
        </p:txBody>
      </p:sp>
      <p:sp>
        <p:nvSpPr>
          <p:cNvPr id="27" name="Номер слайда 26"/>
          <p:cNvSpPr>
            <a:spLocks noGrp="1"/>
          </p:cNvSpPr>
          <p:nvPr>
            <p:ph type="sldNum" sz="quarter" idx="12"/>
          </p:nvPr>
        </p:nvSpPr>
        <p:spPr/>
        <p:txBody>
          <a:bodyPr/>
          <a:lstStyle/>
          <a:p>
            <a:fld id="{1B5B4BE3-4CA1-47B9-B2C6-60F4D5B6D91E}" type="slidenum">
              <a:rPr lang="uk-UA" smtClean="0"/>
              <a:pPr/>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C1F4E67-ED5C-4B6A-B86A-731B987695BF}" type="datetimeFigureOut">
              <a:rPr lang="uk-UA" smtClean="0"/>
              <a:pPr/>
              <a:t>16.04.2019</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1B5B4BE3-4CA1-47B9-B2C6-60F4D5B6D91E}" type="slidenum">
              <a:rPr lang="uk-UA" smtClean="0"/>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C1F4E67-ED5C-4B6A-B86A-731B987695BF}" type="datetimeFigureOut">
              <a:rPr lang="uk-UA" smtClean="0"/>
              <a:pPr/>
              <a:t>16.04.2019</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1B5B4BE3-4CA1-47B9-B2C6-60F4D5B6D91E}" type="slidenum">
              <a:rPr lang="uk-UA" smtClean="0"/>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C1F4E67-ED5C-4B6A-B86A-731B987695BF}" type="datetimeFigureOut">
              <a:rPr lang="uk-UA" smtClean="0"/>
              <a:pPr/>
              <a:t>16.04.2019</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1B5B4BE3-4CA1-47B9-B2C6-60F4D5B6D91E}" type="slidenum">
              <a:rPr lang="uk-UA" smtClean="0"/>
              <a:pPr/>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6C1F4E67-ED5C-4B6A-B86A-731B987695BF}" type="datetimeFigureOut">
              <a:rPr lang="uk-UA" smtClean="0"/>
              <a:pPr/>
              <a:t>16.04.2019</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1B5B4BE3-4CA1-47B9-B2C6-60F4D5B6D91E}" type="slidenum">
              <a:rPr lang="uk-UA" smtClean="0"/>
              <a:pPr/>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6C1F4E67-ED5C-4B6A-B86A-731B987695BF}" type="datetimeFigureOut">
              <a:rPr lang="uk-UA" smtClean="0"/>
              <a:pPr/>
              <a:t>16.04.2019</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1B5B4BE3-4CA1-47B9-B2C6-60F4D5B6D91E}" type="slidenum">
              <a:rPr lang="uk-UA" smtClean="0"/>
              <a:pPr/>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6C1F4E67-ED5C-4B6A-B86A-731B987695BF}" type="datetimeFigureOut">
              <a:rPr lang="uk-UA" smtClean="0"/>
              <a:pPr/>
              <a:t>16.04.2019</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1B5B4BE3-4CA1-47B9-B2C6-60F4D5B6D91E}" type="slidenum">
              <a:rPr lang="uk-UA" smtClean="0"/>
              <a:pPr/>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6C1F4E67-ED5C-4B6A-B86A-731B987695BF}" type="datetimeFigureOut">
              <a:rPr lang="uk-UA" smtClean="0"/>
              <a:pPr/>
              <a:t>16.04.2019</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1B5B4BE3-4CA1-47B9-B2C6-60F4D5B6D91E}" type="slidenum">
              <a:rPr lang="uk-UA" smtClean="0"/>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C1F4E67-ED5C-4B6A-B86A-731B987695BF}" type="datetimeFigureOut">
              <a:rPr lang="uk-UA" smtClean="0"/>
              <a:pPr/>
              <a:t>16.04.2019</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1B5B4BE3-4CA1-47B9-B2C6-60F4D5B6D91E}" type="slidenum">
              <a:rPr lang="uk-UA" smtClean="0"/>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6C1F4E67-ED5C-4B6A-B86A-731B987695BF}" type="datetimeFigureOut">
              <a:rPr lang="uk-UA" smtClean="0"/>
              <a:pPr/>
              <a:t>16.04.2019</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1B5B4BE3-4CA1-47B9-B2C6-60F4D5B6D91E}" type="slidenum">
              <a:rPr lang="uk-UA" smtClean="0"/>
              <a:pPr/>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6C1F4E67-ED5C-4B6A-B86A-731B987695BF}" type="datetimeFigureOut">
              <a:rPr lang="uk-UA" smtClean="0"/>
              <a:pPr/>
              <a:t>16.04.2019</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a:xfrm>
            <a:off x="8077200" y="6356350"/>
            <a:ext cx="609600" cy="365125"/>
          </a:xfrm>
        </p:spPr>
        <p:txBody>
          <a:bodyPr/>
          <a:lstStyle/>
          <a:p>
            <a:fld id="{1B5B4BE3-4CA1-47B9-B2C6-60F4D5B6D91E}" type="slidenum">
              <a:rPr lang="uk-UA" smtClean="0"/>
              <a:pPr/>
              <a:t>‹#›</a:t>
            </a:fld>
            <a:endParaRPr lang="uk-UA"/>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C1F4E67-ED5C-4B6A-B86A-731B987695BF}" type="datetimeFigureOut">
              <a:rPr lang="uk-UA" smtClean="0"/>
              <a:pPr/>
              <a:t>16.04.2019</a:t>
            </a:fld>
            <a:endParaRPr lang="uk-UA"/>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uk-UA"/>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B5B4BE3-4CA1-47B9-B2C6-60F4D5B6D91E}" type="slidenum">
              <a:rPr lang="uk-UA" smtClean="0"/>
              <a:pPr/>
              <a:t>‹#›</a:t>
            </a:fld>
            <a:endParaRPr lang="uk-UA"/>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 Id="rId4" Type="http://schemas.openxmlformats.org/officeDocument/2006/relationships/image" Target="../media/image94.jpeg"/></Relationships>
</file>

<file path=ppt/slides/_rels/slide5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 Id="rId4" Type="http://schemas.openxmlformats.org/officeDocument/2006/relationships/image" Target="../media/image97.jpe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6.xml"/><Relationship Id="rId4" Type="http://schemas.openxmlformats.org/officeDocument/2006/relationships/image" Target="../media/image100.jpeg"/></Relationships>
</file>

<file path=ppt/slides/_rels/slide6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xml"/><Relationship Id="rId4" Type="http://schemas.openxmlformats.org/officeDocument/2006/relationships/image" Target="../media/image103.jpeg"/></Relationships>
</file>

<file path=ppt/slides/_rels/slide6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6.xml"/><Relationship Id="rId5" Type="http://schemas.openxmlformats.org/officeDocument/2006/relationships/image" Target="../media/image107.jpeg"/><Relationship Id="rId4" Type="http://schemas.openxmlformats.org/officeDocument/2006/relationships/image" Target="../media/image10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00034" y="214290"/>
            <a:ext cx="8229600" cy="642942"/>
          </a:xfrm>
        </p:spPr>
        <p:txBody>
          <a:bodyPr>
            <a:normAutofit fontScale="90000"/>
          </a:bodyPr>
          <a:lstStyle/>
          <a:p>
            <a:pPr algn="ctr"/>
            <a:r>
              <a:rPr lang="uk-UA" dirty="0" err="1" smtClean="0"/>
              <a:t>Булінг</a:t>
            </a:r>
            <a:endParaRPr lang="uk-UA" dirty="0"/>
          </a:p>
        </p:txBody>
      </p:sp>
      <p:sp>
        <p:nvSpPr>
          <p:cNvPr id="5" name="Содержимое 4"/>
          <p:cNvSpPr>
            <a:spLocks noGrp="1"/>
          </p:cNvSpPr>
          <p:nvPr>
            <p:ph idx="1"/>
          </p:nvPr>
        </p:nvSpPr>
        <p:spPr>
          <a:xfrm>
            <a:off x="428596" y="1214422"/>
            <a:ext cx="8229600" cy="5357850"/>
          </a:xfrm>
        </p:spPr>
        <p:txBody>
          <a:bodyPr>
            <a:normAutofit/>
          </a:bodyPr>
          <a:lstStyle/>
          <a:p>
            <a:pPr algn="just">
              <a:buNone/>
            </a:pPr>
            <a:r>
              <a:rPr lang="uk-UA" sz="2400" dirty="0" smtClean="0">
                <a:latin typeface="Times New Roman" pitchFamily="18" charset="0"/>
                <a:cs typeface="Times New Roman" pitchFamily="18" charset="0"/>
              </a:rPr>
              <a:t>		</a:t>
            </a:r>
            <a:r>
              <a:rPr lang="uk-UA" sz="2000" b="1" dirty="0" err="1" smtClean="0"/>
              <a:t>Булінг</a:t>
            </a:r>
            <a:r>
              <a:rPr lang="uk-UA" sz="2000" b="1" dirty="0" smtClean="0"/>
              <a:t> (від англ. </a:t>
            </a:r>
            <a:r>
              <a:rPr lang="en-AU" sz="2000" b="1" dirty="0" smtClean="0"/>
              <a:t>bully— </a:t>
            </a:r>
            <a:r>
              <a:rPr lang="uk-UA" sz="2000" b="1" dirty="0" smtClean="0"/>
              <a:t>хуліган,</a:t>
            </a:r>
            <a:r>
              <a:rPr lang="ru-RU" sz="2000" b="1" dirty="0" err="1" smtClean="0"/>
              <a:t>залякувати</a:t>
            </a:r>
            <a:r>
              <a:rPr lang="ru-RU" sz="2000" b="1" dirty="0" smtClean="0"/>
              <a:t>).</a:t>
            </a:r>
          </a:p>
          <a:p>
            <a:pPr algn="just">
              <a:buNone/>
            </a:pPr>
            <a:r>
              <a:rPr lang="uk-UA" sz="1400" b="1" dirty="0" smtClean="0"/>
              <a:t>		</a:t>
            </a:r>
            <a:r>
              <a:rPr lang="uk-UA" sz="1800" b="1" dirty="0" err="1" smtClean="0"/>
              <a:t>Булінг</a:t>
            </a:r>
            <a:r>
              <a:rPr lang="uk-UA" sz="1800" b="1" dirty="0" smtClean="0"/>
              <a:t> (цькування), тобто повторюване діяння учасників освітнього процесу, які полягають у психологічному, фізичному, економічному, сексуальному насильстві, у тому числі із застосуванням засобів електронних комунікацій, що вчиняються стосовно малолітньої чи неповнолітньої особи або такою особою стосовно інших учасників освітнього процесу, внаслідок чого могла бути чи була заподіяна шкода психічному або фізичному здоров’ю потерпілого</a:t>
            </a:r>
            <a:r>
              <a:rPr lang="uk-UA" sz="1800" b="1" dirty="0"/>
              <a:t>.</a:t>
            </a:r>
            <a:endParaRPr lang="uk-UA" sz="1800" b="1" dirty="0" smtClean="0">
              <a:latin typeface="Times New Roman" pitchFamily="18" charset="0"/>
              <a:cs typeface="Times New Roman" pitchFamily="18" charset="0"/>
            </a:endParaRPr>
          </a:p>
          <a:p>
            <a:endParaRPr lang="uk-UA" sz="1800" dirty="0">
              <a:latin typeface="Times New Roman" pitchFamily="18" charset="0"/>
              <a:cs typeface="Times New Roman" pitchFamily="18" charset="0"/>
            </a:endParaRPr>
          </a:p>
        </p:txBody>
      </p:sp>
      <p:pic>
        <p:nvPicPr>
          <p:cNvPr id="6" name="Рисунок 5" descr="Картинки по запросу стоп булінг малюнок"/>
          <p:cNvPicPr/>
          <p:nvPr/>
        </p:nvPicPr>
        <p:blipFill>
          <a:blip r:embed="rId2"/>
          <a:srcRect/>
          <a:stretch>
            <a:fillRect/>
          </a:stretch>
        </p:blipFill>
        <p:spPr bwMode="auto">
          <a:xfrm>
            <a:off x="1547664" y="4365104"/>
            <a:ext cx="6167608" cy="2492896"/>
          </a:xfrm>
          <a:prstGeom prst="rect">
            <a:avLst/>
          </a:prstGeom>
          <a:noFill/>
          <a:ln w="9525">
            <a:noFill/>
            <a:miter lim="800000"/>
            <a:headEnd/>
            <a:tailEnd/>
          </a:ln>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428604"/>
            <a:ext cx="8229600" cy="653210"/>
          </a:xfrm>
        </p:spPr>
        <p:txBody>
          <a:bodyPr>
            <a:normAutofit fontScale="90000"/>
          </a:bodyPr>
          <a:lstStyle/>
          <a:p>
            <a:pPr algn="ctr"/>
            <a:r>
              <a:rPr lang="uk-UA" dirty="0" smtClean="0"/>
              <a:t>Причини виникнення </a:t>
            </a:r>
            <a:r>
              <a:rPr lang="uk-UA" dirty="0" err="1" smtClean="0"/>
              <a:t>булінгу</a:t>
            </a:r>
            <a:endParaRPr lang="uk-UA" dirty="0"/>
          </a:p>
        </p:txBody>
      </p:sp>
      <p:sp>
        <p:nvSpPr>
          <p:cNvPr id="3" name="Содержимое 2"/>
          <p:cNvSpPr>
            <a:spLocks noGrp="1"/>
          </p:cNvSpPr>
          <p:nvPr>
            <p:ph idx="1"/>
          </p:nvPr>
        </p:nvSpPr>
        <p:spPr/>
        <p:txBody>
          <a:bodyPr>
            <a:normAutofit/>
          </a:bodyPr>
          <a:lstStyle/>
          <a:p>
            <a:pPr>
              <a:buFont typeface="Wingdings" pitchFamily="2" charset="2"/>
              <a:buChar char="v"/>
            </a:pPr>
            <a:r>
              <a:rPr lang="uk-UA" dirty="0" smtClean="0"/>
              <a:t>заздрість</a:t>
            </a:r>
          </a:p>
          <a:p>
            <a:pPr>
              <a:buFont typeface="Wingdings" pitchFamily="2" charset="2"/>
              <a:buChar char="v"/>
            </a:pPr>
            <a:r>
              <a:rPr lang="uk-UA" dirty="0" smtClean="0"/>
              <a:t>помста</a:t>
            </a:r>
          </a:p>
          <a:p>
            <a:pPr>
              <a:buFont typeface="Wingdings" pitchFamily="2" charset="2"/>
              <a:buChar char="v"/>
            </a:pPr>
            <a:r>
              <a:rPr lang="uk-UA" dirty="0" smtClean="0"/>
              <a:t>відчуття неприязні</a:t>
            </a:r>
          </a:p>
          <a:p>
            <a:pPr>
              <a:buFont typeface="Wingdings" pitchFamily="2" charset="2"/>
              <a:buChar char="v"/>
            </a:pPr>
            <a:r>
              <a:rPr lang="uk-UA" dirty="0" smtClean="0"/>
              <a:t>прагнення відновити справедливість</a:t>
            </a:r>
          </a:p>
          <a:p>
            <a:pPr>
              <a:buFont typeface="Wingdings" pitchFamily="2" charset="2"/>
              <a:buChar char="v"/>
            </a:pPr>
            <a:r>
              <a:rPr lang="uk-UA" dirty="0" smtClean="0"/>
              <a:t>боротьба за владу</a:t>
            </a:r>
          </a:p>
          <a:p>
            <a:pPr>
              <a:buFont typeface="Wingdings" pitchFamily="2" charset="2"/>
              <a:buChar char="v"/>
            </a:pPr>
            <a:r>
              <a:rPr lang="uk-UA" dirty="0" smtClean="0"/>
              <a:t>нейтралізація суперника</a:t>
            </a:r>
          </a:p>
          <a:p>
            <a:pPr>
              <a:buFont typeface="Wingdings" pitchFamily="2" charset="2"/>
              <a:buChar char="v"/>
            </a:pPr>
            <a:r>
              <a:rPr lang="uk-UA" dirty="0" smtClean="0"/>
              <a:t>самоствердження</a:t>
            </a:r>
          </a:p>
          <a:p>
            <a:pPr>
              <a:buFont typeface="Wingdings" pitchFamily="2" charset="2"/>
              <a:buChar char="v"/>
            </a:pPr>
            <a:r>
              <a:rPr lang="uk-UA" dirty="0" smtClean="0"/>
              <a:t>тощо</a:t>
            </a:r>
            <a:endParaRPr lang="uk-UA" dirty="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14"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3">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21"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3">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3">
                                            <p:txEl>
                                              <p:pRg st="3" end="3"/>
                                            </p:txEl>
                                          </p:spTgt>
                                        </p:tgtEl>
                                        <p:attrNameLst>
                                          <p:attrName>style.visibility</p:attrName>
                                        </p:attrNameLst>
                                      </p:cBhvr>
                                      <p:to>
                                        <p:strVal val="visible"/>
                                      </p:to>
                                    </p:set>
                                    <p:anim calcmode="discrete" valueType="clr">
                                      <p:cBhvr override="childStyle">
                                        <p:cTn id="28" dur="80"/>
                                        <p:tgtEl>
                                          <p:spTgt spid="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3">
                                            <p:txEl>
                                              <p:pRg st="3" end="3"/>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3">
                                            <p:txEl>
                                              <p:pRg st="4" end="4"/>
                                            </p:txEl>
                                          </p:spTgt>
                                        </p:tgtEl>
                                        <p:attrNameLst>
                                          <p:attrName>style.visibility</p:attrName>
                                        </p:attrNameLst>
                                      </p:cBhvr>
                                      <p:to>
                                        <p:strVal val="visible"/>
                                      </p:to>
                                    </p:set>
                                    <p:anim calcmode="discrete" valueType="clr">
                                      <p:cBhvr override="childStyle">
                                        <p:cTn id="35" dur="80"/>
                                        <p:tgtEl>
                                          <p:spTgt spid="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3">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3">
                                            <p:txEl>
                                              <p:pRg st="4" end="4"/>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3">
                                            <p:txEl>
                                              <p:pRg st="5" end="5"/>
                                            </p:txEl>
                                          </p:spTgt>
                                        </p:tgtEl>
                                        <p:attrNameLst>
                                          <p:attrName>style.visibility</p:attrName>
                                        </p:attrNameLst>
                                      </p:cBhvr>
                                      <p:to>
                                        <p:strVal val="visible"/>
                                      </p:to>
                                    </p:set>
                                    <p:anim calcmode="discrete" valueType="clr">
                                      <p:cBhvr override="childStyle">
                                        <p:cTn id="42" dur="80"/>
                                        <p:tgtEl>
                                          <p:spTgt spid="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3">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3">
                                            <p:txEl>
                                              <p:pRg st="5" end="5"/>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3">
                                            <p:txEl>
                                              <p:pRg st="6" end="6"/>
                                            </p:txEl>
                                          </p:spTgt>
                                        </p:tgtEl>
                                        <p:attrNameLst>
                                          <p:attrName>style.visibility</p:attrName>
                                        </p:attrNameLst>
                                      </p:cBhvr>
                                      <p:to>
                                        <p:strVal val="visible"/>
                                      </p:to>
                                    </p:set>
                                    <p:anim calcmode="discrete" valueType="clr">
                                      <p:cBhvr override="childStyle">
                                        <p:cTn id="49" dur="80"/>
                                        <p:tgtEl>
                                          <p:spTgt spid="3">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3">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3">
                                            <p:txEl>
                                              <p:pRg st="6" end="6"/>
                                            </p:txEl>
                                          </p:spTgt>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nodeType="clickEffect">
                                  <p:stCondLst>
                                    <p:cond delay="0"/>
                                  </p:stCondLst>
                                  <p:iterate type="lt">
                                    <p:tmPct val="50000"/>
                                  </p:iterate>
                                  <p:childTnLst>
                                    <p:set>
                                      <p:cBhvr>
                                        <p:cTn id="55" dur="1" fill="hold">
                                          <p:stCondLst>
                                            <p:cond delay="0"/>
                                          </p:stCondLst>
                                        </p:cTn>
                                        <p:tgtEl>
                                          <p:spTgt spid="3">
                                            <p:txEl>
                                              <p:pRg st="7" end="7"/>
                                            </p:txEl>
                                          </p:spTgt>
                                        </p:tgtEl>
                                        <p:attrNameLst>
                                          <p:attrName>style.visibility</p:attrName>
                                        </p:attrNameLst>
                                      </p:cBhvr>
                                      <p:to>
                                        <p:strVal val="visible"/>
                                      </p:to>
                                    </p:set>
                                    <p:anim calcmode="discrete" valueType="clr">
                                      <p:cBhvr override="childStyle">
                                        <p:cTn id="56" dur="80"/>
                                        <p:tgtEl>
                                          <p:spTgt spid="3">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3">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3">
                                            <p:txEl>
                                              <p:pRg st="7" end="7"/>
                                            </p:txEl>
                                          </p:spTgt>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nodeType="clickEffect">
                                  <p:stCondLst>
                                    <p:cond delay="0"/>
                                  </p:stCondLst>
                                  <p:iterate type="lt">
                                    <p:tmPct val="50000"/>
                                  </p:iterate>
                                  <p:childTnLst>
                                    <p:set>
                                      <p:cBhvr>
                                        <p:cTn id="62" dur="1" fill="hold">
                                          <p:stCondLst>
                                            <p:cond delay="0"/>
                                          </p:stCondLst>
                                        </p:cTn>
                                        <p:tgtEl>
                                          <p:spTgt spid="3">
                                            <p:txEl>
                                              <p:pRg st="7" end="7"/>
                                            </p:txEl>
                                          </p:spTgt>
                                        </p:tgtEl>
                                        <p:attrNameLst>
                                          <p:attrName>style.visibility</p:attrName>
                                        </p:attrNameLst>
                                      </p:cBhvr>
                                      <p:to>
                                        <p:strVal val="visible"/>
                                      </p:to>
                                    </p:set>
                                    <p:anim calcmode="discrete" valueType="clr">
                                      <p:cBhvr override="childStyle">
                                        <p:cTn id="63" dur="80"/>
                                        <p:tgtEl>
                                          <p:spTgt spid="3">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3">
                                            <p:txEl>
                                              <p:pRg st="7" end="7"/>
                                            </p:txEl>
                                          </p:spTgt>
                                        </p:tgtEl>
                                        <p:attrNameLst>
                                          <p:attrName>fillcolor</p:attrName>
                                        </p:attrNameLst>
                                      </p:cBhvr>
                                      <p:tavLst>
                                        <p:tav tm="0">
                                          <p:val>
                                            <p:clrVal>
                                              <a:schemeClr val="accent2"/>
                                            </p:clrVal>
                                          </p:val>
                                        </p:tav>
                                        <p:tav tm="50000">
                                          <p:val>
                                            <p:clrVal>
                                              <a:schemeClr val="hlink"/>
                                            </p:clrVal>
                                          </p:val>
                                        </p:tav>
                                      </p:tavLst>
                                    </p:anim>
                                    <p:set>
                                      <p:cBhvr>
                                        <p:cTn id="65" dur="80"/>
                                        <p:tgtEl>
                                          <p:spTgt spid="3">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dirty="0" smtClean="0"/>
              <a:t>Ознаки через які учні зазнавали приниження</a:t>
            </a:r>
            <a:endParaRPr lang="ru-RU" dirty="0"/>
          </a:p>
        </p:txBody>
      </p:sp>
      <p:graphicFrame>
        <p:nvGraphicFramePr>
          <p:cNvPr id="4" name="Объект 3"/>
          <p:cNvGraphicFramePr>
            <a:graphicFrameLocks noGrp="1"/>
          </p:cNvGraphicFramePr>
          <p:nvPr>
            <p:ph idx="1"/>
            <p:extLst>
              <p:ext uri="{D42A27DB-BD31-4B8C-83A1-F6EECF244321}">
                <p14:modId xmlns="" xmlns:p14="http://schemas.microsoft.com/office/powerpoint/2010/main" val="2762827217"/>
              </p:ext>
            </p:extLst>
          </p:nvPr>
        </p:nvGraphicFramePr>
        <p:xfrm>
          <a:off x="457200" y="1935163"/>
          <a:ext cx="8229600" cy="43894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456460811"/>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dirty="0" smtClean="0"/>
              <a:t>Кому розповідали про випадки приниження</a:t>
            </a:r>
            <a:endParaRPr lang="ru-RU" dirty="0"/>
          </a:p>
        </p:txBody>
      </p:sp>
      <p:graphicFrame>
        <p:nvGraphicFramePr>
          <p:cNvPr id="4" name="Объект 3"/>
          <p:cNvGraphicFramePr>
            <a:graphicFrameLocks noGrp="1"/>
          </p:cNvGraphicFramePr>
          <p:nvPr>
            <p:ph idx="1"/>
            <p:extLst>
              <p:ext uri="{D42A27DB-BD31-4B8C-83A1-F6EECF244321}">
                <p14:modId xmlns="" xmlns:p14="http://schemas.microsoft.com/office/powerpoint/2010/main" val="1930540594"/>
              </p:ext>
            </p:extLst>
          </p:nvPr>
        </p:nvGraphicFramePr>
        <p:xfrm>
          <a:off x="457200" y="1935163"/>
          <a:ext cx="8229600" cy="43894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221349289"/>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85800" y="514352"/>
            <a:ext cx="8062664" cy="826416"/>
          </a:xfrm>
        </p:spPr>
        <p:txBody>
          <a:bodyPr/>
          <a:lstStyle/>
          <a:p>
            <a:r>
              <a:rPr lang="uk-UA" dirty="0"/>
              <a:t>Наради при директору  </a:t>
            </a:r>
            <a:r>
              <a:rPr lang="uk-UA" dirty="0" smtClean="0"/>
              <a:t>:		Педагогічні ради:</a:t>
            </a:r>
            <a:r>
              <a:rPr lang="uk-UA" dirty="0"/>
              <a:t/>
            </a:r>
            <a:br>
              <a:rPr lang="uk-UA" dirty="0"/>
            </a:br>
            <a:endParaRPr lang="ru-RU" dirty="0"/>
          </a:p>
        </p:txBody>
      </p:sp>
      <p:sp>
        <p:nvSpPr>
          <p:cNvPr id="6" name="Текст 5"/>
          <p:cNvSpPr>
            <a:spLocks noGrp="1"/>
          </p:cNvSpPr>
          <p:nvPr>
            <p:ph type="body" idx="2"/>
          </p:nvPr>
        </p:nvSpPr>
        <p:spPr>
          <a:xfrm>
            <a:off x="395536" y="1412776"/>
            <a:ext cx="4248472" cy="4835624"/>
          </a:xfrm>
        </p:spPr>
        <p:txBody>
          <a:bodyPr/>
          <a:lstStyle/>
          <a:p>
            <a:pPr marL="285750" indent="-285750">
              <a:buFont typeface="Wingdings" pitchFamily="2" charset="2"/>
              <a:buChar char="Ø"/>
            </a:pPr>
            <a:r>
              <a:rPr lang="uk-UA" sz="2000" dirty="0" smtClean="0"/>
              <a:t>«Наслідки </a:t>
            </a:r>
            <a:r>
              <a:rPr lang="uk-UA" sz="2000" dirty="0" err="1" smtClean="0"/>
              <a:t>булінгу</a:t>
            </a:r>
            <a:r>
              <a:rPr lang="uk-UA" sz="2000" dirty="0" smtClean="0"/>
              <a:t> згідно Закону»</a:t>
            </a:r>
          </a:p>
          <a:p>
            <a:pPr marL="285750" indent="-285750">
              <a:buFont typeface="Wingdings" pitchFamily="2" charset="2"/>
              <a:buChar char="Ø"/>
            </a:pPr>
            <a:r>
              <a:rPr lang="uk-UA" sz="2000" dirty="0" smtClean="0"/>
              <a:t> «Закон про </a:t>
            </a:r>
            <a:r>
              <a:rPr lang="uk-UA" sz="2000" dirty="0" err="1" smtClean="0"/>
              <a:t>булінг</a:t>
            </a:r>
            <a:r>
              <a:rPr lang="uk-UA" sz="2000" dirty="0" smtClean="0"/>
              <a:t> і штрафи.»</a:t>
            </a:r>
          </a:p>
          <a:p>
            <a:pPr marL="285750" indent="-285750">
              <a:buFont typeface="Wingdings" pitchFamily="2" charset="2"/>
              <a:buChar char="Ø"/>
            </a:pPr>
            <a:r>
              <a:rPr lang="uk-UA" sz="2000" dirty="0" smtClean="0"/>
              <a:t>«Алгоритм дій у випадку проявів </a:t>
            </a:r>
            <a:r>
              <a:rPr lang="uk-UA" sz="2000" dirty="0" err="1" smtClean="0"/>
              <a:t>булігну</a:t>
            </a:r>
            <a:r>
              <a:rPr lang="uk-UA" sz="2000" dirty="0" smtClean="0"/>
              <a:t> згідно Закону»</a:t>
            </a:r>
          </a:p>
          <a:p>
            <a:pPr marL="285750" indent="-285750">
              <a:buFont typeface="Wingdings" pitchFamily="2" charset="2"/>
              <a:buChar char="Ø"/>
            </a:pPr>
            <a:endParaRPr lang="uk-UA" sz="2000" dirty="0" smtClean="0"/>
          </a:p>
          <a:p>
            <a:pPr marL="285750" indent="-285750">
              <a:buFont typeface="Wingdings" pitchFamily="2" charset="2"/>
              <a:buChar char="Ø"/>
            </a:pPr>
            <a:endParaRPr lang="uk-UA" dirty="0" smtClean="0"/>
          </a:p>
          <a:p>
            <a:endParaRPr lang="uk-UA" dirty="0" smtClean="0"/>
          </a:p>
          <a:p>
            <a:endParaRPr lang="ru-RU" dirty="0"/>
          </a:p>
        </p:txBody>
      </p:sp>
      <p:sp>
        <p:nvSpPr>
          <p:cNvPr id="7" name="Объект 6"/>
          <p:cNvSpPr>
            <a:spLocks noGrp="1"/>
          </p:cNvSpPr>
          <p:nvPr>
            <p:ph sz="half" idx="1"/>
          </p:nvPr>
        </p:nvSpPr>
        <p:spPr>
          <a:xfrm>
            <a:off x="4716016" y="1412776"/>
            <a:ext cx="4186808" cy="5004048"/>
          </a:xfrm>
        </p:spPr>
        <p:txBody>
          <a:bodyPr/>
          <a:lstStyle/>
          <a:p>
            <a:r>
              <a:rPr lang="uk-UA" sz="2000" dirty="0" smtClean="0"/>
              <a:t>«Причини девіантної поведінки учнів»</a:t>
            </a:r>
          </a:p>
          <a:p>
            <a:r>
              <a:rPr lang="uk-UA" sz="2000" dirty="0" smtClean="0"/>
              <a:t>«Безпечне освітнє середовище»</a:t>
            </a:r>
          </a:p>
          <a:p>
            <a:r>
              <a:rPr lang="uk-UA" sz="2000" dirty="0" smtClean="0"/>
              <a:t>«</a:t>
            </a:r>
            <a:r>
              <a:rPr lang="uk-UA" sz="2000" dirty="0" err="1" smtClean="0"/>
              <a:t>Антибулінг</a:t>
            </a:r>
            <a:r>
              <a:rPr lang="uk-UA" sz="2000" dirty="0" smtClean="0"/>
              <a:t>»</a:t>
            </a:r>
          </a:p>
          <a:p>
            <a:r>
              <a:rPr lang="uk-UA" sz="2000" dirty="0" smtClean="0"/>
              <a:t>«Педагогіка партнерства в освітньому процесі»</a:t>
            </a:r>
          </a:p>
          <a:p>
            <a:r>
              <a:rPr lang="uk-UA" sz="2000" dirty="0" smtClean="0"/>
              <a:t>«Маркери </a:t>
            </a:r>
            <a:r>
              <a:rPr lang="uk-UA" sz="2000" dirty="0" err="1" smtClean="0"/>
              <a:t>булінгу</a:t>
            </a:r>
            <a:r>
              <a:rPr lang="uk-UA" sz="2000" dirty="0" smtClean="0"/>
              <a:t>»</a:t>
            </a:r>
          </a:p>
          <a:p>
            <a:endParaRPr lang="uk-UA" dirty="0" smtClean="0"/>
          </a:p>
          <a:p>
            <a:endParaRPr lang="ru-RU" dirty="0"/>
          </a:p>
        </p:txBody>
      </p:sp>
      <p:pic>
        <p:nvPicPr>
          <p:cNvPr id="8" name="Рисунок 7" descr="ÐÐ°ÑÑÐ¸Ð½ÐºÐ¸ Ð¿Ð¾ Ð·Ð°Ð¿ÑÐ¾ÑÑ ÐºÐ°ÑÑÐ¸Ð½ÐºÐ° Ð½Ð°ÑÐ°Ð´Ð° Ð¿ÑÐ¸ Ð´Ð¸ÑÐµÐºÑÐ¾ÑÑ ÑÐºÐ¾Ð»Ð¸"/>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59632" y="3501008"/>
            <a:ext cx="2880320" cy="2808312"/>
          </a:xfrm>
          <a:prstGeom prst="rect">
            <a:avLst/>
          </a:prstGeom>
          <a:noFill/>
          <a:ln>
            <a:noFill/>
          </a:ln>
        </p:spPr>
      </p:pic>
      <p:pic>
        <p:nvPicPr>
          <p:cNvPr id="9" name="Рисунок 8" descr="ÐÐ°ÑÑÐ¸Ð½ÐºÐ¸ Ð¿Ð¾ Ð·Ð°Ð¿ÑÐ¾ÑÑ ÐºÐ°ÑÑÐ¸Ð½ÐºÐ° Ð¿ÐµÐ´Ð°Ð³Ð¾Ð³ÑÑÐ½Ð° ÑÐ°Ð´Ð°"/>
          <p:cNvPicPr/>
          <p:nvPr/>
        </p:nvPicPr>
        <p:blipFill>
          <a:blip r:embed="rId3">
            <a:extLst>
              <a:ext uri="{28A0092B-C50C-407E-A947-70E740481C1C}">
                <a14:useLocalDpi xmlns="" xmlns:a14="http://schemas.microsoft.com/office/drawing/2010/main" val="0"/>
              </a:ext>
            </a:extLst>
          </a:blip>
          <a:srcRect/>
          <a:stretch>
            <a:fillRect/>
          </a:stretch>
        </p:blipFill>
        <p:spPr bwMode="auto">
          <a:xfrm>
            <a:off x="5220072" y="4077072"/>
            <a:ext cx="2664296" cy="1872208"/>
          </a:xfrm>
          <a:prstGeom prst="rect">
            <a:avLst/>
          </a:prstGeom>
          <a:noFill/>
          <a:ln>
            <a:noFill/>
          </a:ln>
        </p:spPr>
      </p:pic>
    </p:spTree>
    <p:extLst>
      <p:ext uri="{BB962C8B-B14F-4D97-AF65-F5344CB8AC3E}">
        <p14:creationId xmlns="" xmlns:p14="http://schemas.microsoft.com/office/powerpoint/2010/main" val="3853710454"/>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linds(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linds(horizontal)">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istgrani.com/cache/products/113/ya-u-sviti-pidruchnik-dlya-4-klasu_800_800.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123728" y="260648"/>
            <a:ext cx="4598161" cy="628808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2468245"/>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ÐÐ°ÑÑÐ¸Ð½ÐºÐ¸ Ð¿Ð¾ Ð·Ð°Ð¿ÑÐ¾ÑÑ Ð¿ÑÐ°Ð²Ð¾Ð·Ð½Ð°Ð²ÑÑÐ²Ð¾ 9 ÐºÐ»Ð°Ñ"/>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203848" y="764704"/>
            <a:ext cx="3456384" cy="53689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46508879"/>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dirty="0" err="1" smtClean="0"/>
              <a:t>Охопленість</a:t>
            </a:r>
            <a:r>
              <a:rPr lang="uk-UA" dirty="0" smtClean="0"/>
              <a:t> учнів гуртковою роботою</a:t>
            </a:r>
            <a:endParaRPr lang="ru-RU" dirty="0"/>
          </a:p>
        </p:txBody>
      </p:sp>
      <p:graphicFrame>
        <p:nvGraphicFramePr>
          <p:cNvPr id="3" name="Диаграмма 2"/>
          <p:cNvGraphicFramePr/>
          <p:nvPr>
            <p:extLst>
              <p:ext uri="{D42A27DB-BD31-4B8C-83A1-F6EECF244321}">
                <p14:modId xmlns="" xmlns:p14="http://schemas.microsoft.com/office/powerpoint/2010/main" val="2632105522"/>
              </p:ext>
            </p:extLst>
          </p:nvPr>
        </p:nvGraphicFramePr>
        <p:xfrm>
          <a:off x="755576" y="2132856"/>
          <a:ext cx="7848872" cy="41079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399076290"/>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content.e-schools.info/cache/03/31/03311fdb646803e09617370162467949.jpg"/>
          <p:cNvPicPr/>
          <p:nvPr/>
        </p:nvPicPr>
        <p:blipFill>
          <a:blip r:embed="rId2">
            <a:extLst>
              <a:ext uri="{28A0092B-C50C-407E-A947-70E740481C1C}">
                <a14:useLocalDpi xmlns="" xmlns:a14="http://schemas.microsoft.com/office/drawing/2010/main" val="0"/>
              </a:ext>
            </a:extLst>
          </a:blip>
          <a:srcRect/>
          <a:stretch>
            <a:fillRect/>
          </a:stretch>
        </p:blipFill>
        <p:spPr bwMode="auto">
          <a:xfrm>
            <a:off x="500034" y="1643050"/>
            <a:ext cx="3000396" cy="2857520"/>
          </a:xfrm>
          <a:prstGeom prst="rect">
            <a:avLst/>
          </a:prstGeom>
          <a:noFill/>
          <a:ln>
            <a:noFill/>
          </a:ln>
        </p:spPr>
      </p:pic>
      <p:pic>
        <p:nvPicPr>
          <p:cNvPr id="3" name="Рисунок 2" descr="https://content.e-schools.info/cache/88/a2/88a2a64ab57b256e94b3f87dc6aa9930.jpg"/>
          <p:cNvPicPr/>
          <p:nvPr/>
        </p:nvPicPr>
        <p:blipFill>
          <a:blip r:embed="rId3">
            <a:extLst>
              <a:ext uri="{28A0092B-C50C-407E-A947-70E740481C1C}">
                <a14:useLocalDpi xmlns="" xmlns:a14="http://schemas.microsoft.com/office/drawing/2010/main" val="0"/>
              </a:ext>
            </a:extLst>
          </a:blip>
          <a:srcRect/>
          <a:stretch>
            <a:fillRect/>
          </a:stretch>
        </p:blipFill>
        <p:spPr bwMode="auto">
          <a:xfrm>
            <a:off x="4286248" y="4286256"/>
            <a:ext cx="4429124" cy="2357454"/>
          </a:xfrm>
          <a:prstGeom prst="rect">
            <a:avLst/>
          </a:prstGeom>
          <a:noFill/>
          <a:ln>
            <a:noFill/>
          </a:ln>
        </p:spPr>
      </p:pic>
      <p:sp>
        <p:nvSpPr>
          <p:cNvPr id="4" name="Заголовок 3"/>
          <p:cNvSpPr>
            <a:spLocks noGrp="1"/>
          </p:cNvSpPr>
          <p:nvPr>
            <p:ph type="title"/>
          </p:nvPr>
        </p:nvSpPr>
        <p:spPr>
          <a:xfrm>
            <a:off x="428596" y="0"/>
            <a:ext cx="8305800" cy="1143000"/>
          </a:xfrm>
        </p:spPr>
        <p:txBody>
          <a:bodyPr>
            <a:normAutofit/>
          </a:bodyPr>
          <a:lstStyle/>
          <a:p>
            <a:pPr algn="ctr"/>
            <a:r>
              <a:rPr lang="uk-UA" sz="3600" b="1" dirty="0" smtClean="0"/>
              <a:t>Акція теплих слів</a:t>
            </a:r>
            <a:endParaRPr lang="uk-UA" sz="3600" b="1" dirty="0"/>
          </a:p>
        </p:txBody>
      </p:sp>
      <p:pic>
        <p:nvPicPr>
          <p:cNvPr id="5" name="Рисунок 4" descr="https://content.e-schools.info/cache/0f/c1/0fc1afb6ed94f445756cc56f025d792a.jpg"/>
          <p:cNvPicPr/>
          <p:nvPr/>
        </p:nvPicPr>
        <p:blipFill>
          <a:blip r:embed="rId4">
            <a:extLst>
              <a:ext uri="{28A0092B-C50C-407E-A947-70E740481C1C}">
                <a14:useLocalDpi xmlns="" xmlns:a14="http://schemas.microsoft.com/office/drawing/2010/main" val="0"/>
              </a:ext>
            </a:extLst>
          </a:blip>
          <a:srcRect/>
          <a:stretch>
            <a:fillRect/>
          </a:stretch>
        </p:blipFill>
        <p:spPr bwMode="auto">
          <a:xfrm>
            <a:off x="4857752" y="1500174"/>
            <a:ext cx="3541716" cy="2548265"/>
          </a:xfrm>
          <a:prstGeom prst="rect">
            <a:avLst/>
          </a:prstGeom>
          <a:noFill/>
          <a:ln>
            <a:noFill/>
          </a:ln>
        </p:spPr>
      </p:pic>
      <p:sp>
        <p:nvSpPr>
          <p:cNvPr id="6" name="Заголовок 1"/>
          <p:cNvSpPr txBox="1">
            <a:spLocks/>
          </p:cNvSpPr>
          <p:nvPr/>
        </p:nvSpPr>
        <p:spPr>
          <a:xfrm>
            <a:off x="642910" y="5286388"/>
            <a:ext cx="2857520" cy="714380"/>
          </a:xfrm>
          <a:prstGeom prst="rect">
            <a:avLst/>
          </a:prstGeom>
        </p:spPr>
        <p:txBody>
          <a:bodyPr vert="horz" lIns="0" tIns="45720" rIns="0" bIns="0" anchor="b">
            <a:normAutofit fontScale="90000" lnSpcReduction="10000"/>
            <a:scene3d>
              <a:camera prst="orthographicFront"/>
              <a:lightRig rig="freezing" dir="t">
                <a:rot lat="0" lon="0" rev="5640000"/>
              </a:lightRig>
            </a:scene3d>
            <a:sp3d prstMaterial="flat">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5000" b="1" i="0" u="none" strike="noStrike" kern="1200" cap="none" spc="0" normalizeH="0" baseline="0" noProof="0" dirty="0" smtClean="0">
                <a:ln>
                  <a:noFill/>
                </a:ln>
                <a:solidFill>
                  <a:srgbClr val="FF0000"/>
                </a:solidFill>
                <a:effectLst/>
                <a:uLnTx/>
                <a:uFillTx/>
                <a:latin typeface="+mj-lt"/>
                <a:ea typeface="+mj-ea"/>
                <a:cs typeface="+mj-cs"/>
              </a:rPr>
              <a:t>гімназія</a:t>
            </a:r>
            <a:endParaRPr kumimoji="0" lang="uk-UA" sz="5000" b="1"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ransition>
    <p:split orient="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sz="4000" dirty="0" err="1" smtClean="0"/>
              <a:t>Квест</a:t>
            </a:r>
            <a:r>
              <a:rPr lang="uk-UA" dirty="0" smtClean="0"/>
              <a:t/>
            </a:r>
            <a:br>
              <a:rPr lang="uk-UA" dirty="0" smtClean="0"/>
            </a:br>
            <a:r>
              <a:rPr lang="uk-UA" dirty="0" smtClean="0"/>
              <a:t> </a:t>
            </a:r>
            <a:r>
              <a:rPr lang="uk-UA" sz="4000" b="1" dirty="0" smtClean="0"/>
              <a:t>“З позитивом по </a:t>
            </a:r>
            <a:r>
              <a:rPr lang="uk-UA" sz="4000" b="1" dirty="0" err="1" smtClean="0"/>
              <a:t>життю”</a:t>
            </a:r>
            <a:endParaRPr lang="uk-UA" sz="4000" b="1" dirty="0"/>
          </a:p>
        </p:txBody>
      </p:sp>
      <p:pic>
        <p:nvPicPr>
          <p:cNvPr id="3" name="Рисунок 2" descr="https://content.e-schools.info/cache/c4/17/c4174745249b8c88971cc98cfa5b38f0.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7158" y="2214554"/>
            <a:ext cx="2225649" cy="1928826"/>
          </a:xfrm>
          <a:prstGeom prst="rect">
            <a:avLst/>
          </a:prstGeom>
          <a:noFill/>
          <a:ln>
            <a:noFill/>
          </a:ln>
        </p:spPr>
      </p:pic>
      <p:pic>
        <p:nvPicPr>
          <p:cNvPr id="4" name="Рисунок 3" descr="https://content.e-schools.info/cache/5d/86/5d860fb44cb79a5cba117041fbca37e5.jpg"/>
          <p:cNvPicPr/>
          <p:nvPr/>
        </p:nvPicPr>
        <p:blipFill>
          <a:blip r:embed="rId3">
            <a:extLst>
              <a:ext uri="{28A0092B-C50C-407E-A947-70E740481C1C}">
                <a14:useLocalDpi xmlns="" xmlns:a14="http://schemas.microsoft.com/office/drawing/2010/main" val="0"/>
              </a:ext>
            </a:extLst>
          </a:blip>
          <a:srcRect/>
          <a:stretch>
            <a:fillRect/>
          </a:stretch>
        </p:blipFill>
        <p:spPr bwMode="auto">
          <a:xfrm>
            <a:off x="2643174" y="3143248"/>
            <a:ext cx="3368657" cy="2357454"/>
          </a:xfrm>
          <a:prstGeom prst="rect">
            <a:avLst/>
          </a:prstGeom>
          <a:noFill/>
          <a:ln>
            <a:noFill/>
          </a:ln>
        </p:spPr>
      </p:pic>
      <p:pic>
        <p:nvPicPr>
          <p:cNvPr id="5" name="Рисунок 4" descr="https://content.e-schools.info/cache/7f/56/7f5667f4207d75dd9d423f125e000b5e.jpg"/>
          <p:cNvPicPr/>
          <p:nvPr/>
        </p:nvPicPr>
        <p:blipFill>
          <a:blip r:embed="rId4">
            <a:extLst>
              <a:ext uri="{28A0092B-C50C-407E-A947-70E740481C1C}">
                <a14:useLocalDpi xmlns="" xmlns:a14="http://schemas.microsoft.com/office/drawing/2010/main" val="0"/>
              </a:ext>
            </a:extLst>
          </a:blip>
          <a:srcRect/>
          <a:stretch>
            <a:fillRect/>
          </a:stretch>
        </p:blipFill>
        <p:spPr bwMode="auto">
          <a:xfrm>
            <a:off x="6072198" y="3857628"/>
            <a:ext cx="2827336" cy="2834017"/>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sz="3600" dirty="0" err="1" smtClean="0"/>
              <a:t>Тренінгове</a:t>
            </a:r>
            <a:r>
              <a:rPr lang="uk-UA" sz="3600" dirty="0" smtClean="0"/>
              <a:t> заняття </a:t>
            </a:r>
            <a:br>
              <a:rPr lang="uk-UA" sz="3600" dirty="0" smtClean="0"/>
            </a:br>
            <a:r>
              <a:rPr lang="uk-UA" sz="4000" b="1" dirty="0" err="1" smtClean="0"/>
              <a:t>“Мій</a:t>
            </a:r>
            <a:r>
              <a:rPr lang="uk-UA" sz="4000" b="1" dirty="0" smtClean="0"/>
              <a:t> кольоровий </a:t>
            </a:r>
            <a:r>
              <a:rPr lang="uk-UA" sz="4000" b="1" dirty="0" err="1" smtClean="0"/>
              <a:t>настрій”</a:t>
            </a:r>
            <a:endParaRPr lang="uk-UA" sz="4000" b="1" dirty="0"/>
          </a:p>
        </p:txBody>
      </p:sp>
      <p:pic>
        <p:nvPicPr>
          <p:cNvPr id="3" name="Рисунок 2" descr="C:\Windows\system32\config\systemprofile\Desktop\Наташа психолог\арт терапія\фото арт\IMG_20181206_105309.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8596" y="2071678"/>
            <a:ext cx="2827214" cy="1994620"/>
          </a:xfrm>
          <a:prstGeom prst="rect">
            <a:avLst/>
          </a:prstGeom>
          <a:noFill/>
          <a:ln>
            <a:noFill/>
          </a:ln>
        </p:spPr>
      </p:pic>
      <p:pic>
        <p:nvPicPr>
          <p:cNvPr id="4" name="Рисунок 3" descr="C:\Windows\system32\config\systemprofile\Desktop\Наташа психолог\арт терапія\фото арт\IMG_20181206_110110.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357554" y="2357430"/>
            <a:ext cx="2755898" cy="2728203"/>
          </a:xfrm>
          <a:prstGeom prst="rect">
            <a:avLst/>
          </a:prstGeom>
          <a:noFill/>
          <a:ln>
            <a:noFill/>
          </a:ln>
        </p:spPr>
      </p:pic>
      <p:pic>
        <p:nvPicPr>
          <p:cNvPr id="5" name="Рисунок 4" descr="C:\Windows\system32\config\systemprofile\Desktop\Наташа психолог\арт терапія\фото арт\IMG_20181206_110146.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43636" y="3643314"/>
            <a:ext cx="2786050" cy="2857520"/>
          </a:xfrm>
          <a:prstGeom prst="rect">
            <a:avLst/>
          </a:prstGeom>
          <a:noFill/>
          <a:ln>
            <a:noFill/>
          </a:ln>
        </p:spPr>
      </p:pic>
    </p:spTree>
  </p:cSld>
  <p:clrMapOvr>
    <a:masterClrMapping/>
  </p:clrMapOvr>
  <p:transition>
    <p:wheel spokes="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428604"/>
            <a:ext cx="8229600" cy="1143000"/>
          </a:xfrm>
        </p:spPr>
        <p:txBody>
          <a:bodyPr/>
          <a:lstStyle/>
          <a:p>
            <a:pPr algn="ctr"/>
            <a:r>
              <a:rPr lang="uk-UA" dirty="0" smtClean="0"/>
              <a:t>Види </a:t>
            </a:r>
            <a:r>
              <a:rPr lang="uk-UA" dirty="0" err="1" smtClean="0"/>
              <a:t>булінгу</a:t>
            </a:r>
            <a:endParaRPr lang="uk-UA" dirty="0"/>
          </a:p>
        </p:txBody>
      </p:sp>
      <p:sp>
        <p:nvSpPr>
          <p:cNvPr id="3" name="Содержимое 2"/>
          <p:cNvSpPr>
            <a:spLocks noGrp="1"/>
          </p:cNvSpPr>
          <p:nvPr>
            <p:ph idx="1"/>
          </p:nvPr>
        </p:nvSpPr>
        <p:spPr/>
        <p:txBody>
          <a:bodyPr>
            <a:normAutofit fontScale="70000" lnSpcReduction="20000"/>
          </a:bodyPr>
          <a:lstStyle/>
          <a:p>
            <a:pPr algn="just"/>
            <a:r>
              <a:rPr lang="uk-UA" b="1" dirty="0" smtClean="0"/>
              <a:t>Фізичний </a:t>
            </a:r>
            <a:r>
              <a:rPr lang="uk-UA" b="1" dirty="0" err="1" smtClean="0"/>
              <a:t>булінг</a:t>
            </a:r>
            <a:r>
              <a:rPr lang="uk-UA" b="1" dirty="0" smtClean="0"/>
              <a:t> – </a:t>
            </a:r>
            <a:r>
              <a:rPr lang="uk-UA" dirty="0" smtClean="0"/>
              <a:t>штовхання, підніжки, </a:t>
            </a:r>
            <a:r>
              <a:rPr lang="uk-UA" dirty="0" err="1" smtClean="0"/>
              <a:t>зачіпачання</a:t>
            </a:r>
            <a:r>
              <a:rPr lang="uk-UA" b="1" dirty="0" smtClean="0"/>
              <a:t>,</a:t>
            </a:r>
            <a:r>
              <a:rPr lang="ru-RU" dirty="0" err="1" smtClean="0"/>
              <a:t>бійки</a:t>
            </a:r>
            <a:r>
              <a:rPr lang="ru-RU" dirty="0" smtClean="0"/>
              <a:t>, </a:t>
            </a:r>
            <a:r>
              <a:rPr lang="ru-RU" dirty="0" err="1" smtClean="0"/>
              <a:t>стусани</a:t>
            </a:r>
            <a:r>
              <a:rPr lang="ru-RU" dirty="0" smtClean="0"/>
              <a:t>, </a:t>
            </a:r>
            <a:r>
              <a:rPr lang="ru-RU" dirty="0" err="1" smtClean="0"/>
              <a:t>ляпаси</a:t>
            </a:r>
            <a:r>
              <a:rPr lang="ru-RU" dirty="0" smtClean="0"/>
              <a:t>,  </a:t>
            </a:r>
            <a:r>
              <a:rPr lang="ru-RU" dirty="0" err="1" smtClean="0"/>
              <a:t>нанесення</a:t>
            </a:r>
            <a:r>
              <a:rPr lang="ru-RU" dirty="0" smtClean="0"/>
              <a:t> </a:t>
            </a:r>
            <a:r>
              <a:rPr lang="uk-UA" dirty="0" smtClean="0"/>
              <a:t>тілесних ушкоджень тощо.</a:t>
            </a:r>
          </a:p>
          <a:p>
            <a:pPr algn="just"/>
            <a:r>
              <a:rPr lang="ru-RU" dirty="0" smtClean="0"/>
              <a:t> </a:t>
            </a:r>
            <a:r>
              <a:rPr lang="ru-RU" b="1" dirty="0" err="1" smtClean="0"/>
              <a:t>Економічний</a:t>
            </a:r>
            <a:r>
              <a:rPr lang="ru-RU" b="1" dirty="0" smtClean="0"/>
              <a:t> </a:t>
            </a:r>
            <a:r>
              <a:rPr lang="ru-RU" b="1" dirty="0" err="1" smtClean="0"/>
              <a:t>булінг</a:t>
            </a:r>
            <a:r>
              <a:rPr lang="ru-RU" b="1" dirty="0" smtClean="0"/>
              <a:t> – </a:t>
            </a:r>
            <a:r>
              <a:rPr lang="ru-RU" dirty="0" err="1" smtClean="0"/>
              <a:t>крадіжки</a:t>
            </a:r>
            <a:r>
              <a:rPr lang="ru-RU" dirty="0" smtClean="0"/>
              <a:t>, </a:t>
            </a:r>
            <a:r>
              <a:rPr lang="ru-RU" dirty="0" err="1" smtClean="0"/>
              <a:t>пошкодження</a:t>
            </a:r>
            <a:r>
              <a:rPr lang="ru-RU" dirty="0" smtClean="0"/>
              <a:t> </a:t>
            </a:r>
            <a:r>
              <a:rPr lang="ru-RU" dirty="0" err="1" smtClean="0"/>
              <a:t>чи</a:t>
            </a:r>
            <a:r>
              <a:rPr lang="ru-RU" dirty="0" smtClean="0"/>
              <a:t> </a:t>
            </a:r>
            <a:r>
              <a:rPr lang="ru-RU" dirty="0" err="1" smtClean="0"/>
              <a:t>знищення</a:t>
            </a:r>
            <a:r>
              <a:rPr lang="ru-RU" dirty="0" smtClean="0"/>
              <a:t> </a:t>
            </a:r>
            <a:r>
              <a:rPr lang="ru-RU" dirty="0" err="1" smtClean="0"/>
              <a:t>одягу</a:t>
            </a:r>
            <a:r>
              <a:rPr lang="ru-RU" dirty="0" smtClean="0"/>
              <a:t> та </a:t>
            </a:r>
            <a:r>
              <a:rPr lang="ru-RU" dirty="0" err="1" smtClean="0"/>
              <a:t>інших</a:t>
            </a:r>
            <a:r>
              <a:rPr lang="ru-RU" dirty="0" smtClean="0"/>
              <a:t> </a:t>
            </a:r>
            <a:r>
              <a:rPr lang="ru-RU" dirty="0" err="1" smtClean="0"/>
              <a:t>особистих</a:t>
            </a:r>
            <a:r>
              <a:rPr lang="ru-RU" dirty="0" smtClean="0"/>
              <a:t> речей </a:t>
            </a:r>
            <a:r>
              <a:rPr lang="ru-RU" dirty="0" err="1" smtClean="0"/>
              <a:t>жертви</a:t>
            </a:r>
            <a:r>
              <a:rPr lang="ru-RU" dirty="0" smtClean="0"/>
              <a:t>, </a:t>
            </a:r>
            <a:r>
              <a:rPr lang="uk-UA" dirty="0" smtClean="0"/>
              <a:t>вимагання грошей тощо.</a:t>
            </a:r>
          </a:p>
          <a:p>
            <a:pPr algn="just"/>
            <a:r>
              <a:rPr lang="ru-RU" dirty="0" smtClean="0"/>
              <a:t> </a:t>
            </a:r>
            <a:r>
              <a:rPr lang="ru-RU" b="1" dirty="0" err="1" smtClean="0"/>
              <a:t>Психологічний</a:t>
            </a:r>
            <a:r>
              <a:rPr lang="ru-RU" b="1" dirty="0" smtClean="0"/>
              <a:t> </a:t>
            </a:r>
            <a:r>
              <a:rPr lang="ru-RU" b="1" dirty="0" err="1" smtClean="0"/>
              <a:t>булінг</a:t>
            </a:r>
            <a:r>
              <a:rPr lang="ru-RU" b="1" dirty="0" smtClean="0"/>
              <a:t> – </a:t>
            </a:r>
            <a:r>
              <a:rPr lang="ru-RU" dirty="0" err="1" smtClean="0"/>
              <a:t>принизливі</a:t>
            </a:r>
            <a:r>
              <a:rPr lang="ru-RU" dirty="0" smtClean="0"/>
              <a:t> погляди, жести</a:t>
            </a:r>
            <a:r>
              <a:rPr lang="ru-RU" b="1" dirty="0" smtClean="0"/>
              <a:t>, </a:t>
            </a:r>
            <a:r>
              <a:rPr lang="ru-RU" dirty="0" err="1" smtClean="0"/>
              <a:t>образливі</a:t>
            </a:r>
            <a:r>
              <a:rPr lang="ru-RU" dirty="0" smtClean="0"/>
              <a:t> </a:t>
            </a:r>
            <a:r>
              <a:rPr lang="ru-RU" dirty="0" err="1" smtClean="0"/>
              <a:t>рухи</a:t>
            </a:r>
            <a:r>
              <a:rPr lang="ru-RU" dirty="0" smtClean="0"/>
              <a:t> </a:t>
            </a:r>
            <a:r>
              <a:rPr lang="ru-RU" dirty="0" err="1" smtClean="0"/>
              <a:t>тіла</a:t>
            </a:r>
            <a:r>
              <a:rPr lang="ru-RU" dirty="0" smtClean="0"/>
              <a:t>, </a:t>
            </a:r>
            <a:r>
              <a:rPr lang="ru-RU" dirty="0" err="1" smtClean="0"/>
              <a:t>міміки</a:t>
            </a:r>
            <a:r>
              <a:rPr lang="ru-RU" dirty="0" smtClean="0"/>
              <a:t> </a:t>
            </a:r>
            <a:r>
              <a:rPr lang="ru-RU" dirty="0" err="1" smtClean="0"/>
              <a:t>обличчя</a:t>
            </a:r>
            <a:r>
              <a:rPr lang="ru-RU" dirty="0" smtClean="0"/>
              <a:t>, </a:t>
            </a:r>
            <a:r>
              <a:rPr lang="ru-RU" dirty="0" err="1" smtClean="0"/>
              <a:t>поширення</a:t>
            </a:r>
            <a:r>
              <a:rPr lang="ru-RU" dirty="0" smtClean="0"/>
              <a:t> </a:t>
            </a:r>
            <a:r>
              <a:rPr lang="ru-RU" dirty="0" err="1" smtClean="0"/>
              <a:t>образливих</a:t>
            </a:r>
            <a:r>
              <a:rPr lang="ru-RU" dirty="0" smtClean="0"/>
              <a:t> чуток, </a:t>
            </a:r>
            <a:r>
              <a:rPr lang="ru-RU" dirty="0" err="1" smtClean="0"/>
              <a:t>ізоляція</a:t>
            </a:r>
            <a:r>
              <a:rPr lang="ru-RU" dirty="0" smtClean="0"/>
              <a:t>, </a:t>
            </a:r>
            <a:r>
              <a:rPr lang="ru-RU" dirty="0" err="1" smtClean="0"/>
              <a:t>ігнорування</a:t>
            </a:r>
            <a:r>
              <a:rPr lang="ru-RU" dirty="0" smtClean="0"/>
              <a:t>, погрози, </a:t>
            </a:r>
            <a:r>
              <a:rPr lang="uk-UA" dirty="0" smtClean="0"/>
              <a:t>жарти,маніпуляції, шантаж тощо</a:t>
            </a:r>
          </a:p>
          <a:p>
            <a:r>
              <a:rPr lang="ru-RU" b="1" dirty="0" err="1" smtClean="0"/>
              <a:t>Сексуальний</a:t>
            </a:r>
            <a:r>
              <a:rPr lang="ru-RU" b="1" dirty="0" smtClean="0"/>
              <a:t> </a:t>
            </a:r>
            <a:r>
              <a:rPr lang="ru-RU" b="1" dirty="0" err="1" smtClean="0"/>
              <a:t>булінг</a:t>
            </a:r>
            <a:r>
              <a:rPr lang="ru-RU" b="1" dirty="0" smtClean="0"/>
              <a:t> – </a:t>
            </a:r>
            <a:r>
              <a:rPr lang="ru-RU" dirty="0" err="1" smtClean="0"/>
              <a:t>принизливі</a:t>
            </a:r>
            <a:r>
              <a:rPr lang="ru-RU" dirty="0" smtClean="0"/>
              <a:t> погляди, </a:t>
            </a:r>
            <a:r>
              <a:rPr lang="ru-RU" dirty="0" err="1" smtClean="0"/>
              <a:t>жести</a:t>
            </a:r>
            <a:r>
              <a:rPr lang="ru-RU" b="1" dirty="0" err="1" smtClean="0"/>
              <a:t>,</a:t>
            </a:r>
            <a:r>
              <a:rPr lang="ru-RU" dirty="0" err="1" smtClean="0"/>
              <a:t>образливі</a:t>
            </a:r>
            <a:r>
              <a:rPr lang="ru-RU" dirty="0" smtClean="0"/>
              <a:t> </a:t>
            </a:r>
            <a:r>
              <a:rPr lang="ru-RU" dirty="0" err="1" smtClean="0"/>
              <a:t>рухи</a:t>
            </a:r>
            <a:r>
              <a:rPr lang="ru-RU" dirty="0" smtClean="0"/>
              <a:t> </a:t>
            </a:r>
            <a:r>
              <a:rPr lang="ru-RU" dirty="0" err="1" smtClean="0"/>
              <a:t>тіла</a:t>
            </a:r>
            <a:r>
              <a:rPr lang="ru-RU" dirty="0" smtClean="0"/>
              <a:t>, </a:t>
            </a:r>
            <a:r>
              <a:rPr lang="ru-RU" dirty="0" err="1" smtClean="0"/>
              <a:t>прізвиська</a:t>
            </a:r>
            <a:r>
              <a:rPr lang="ru-RU" dirty="0" smtClean="0"/>
              <a:t> та </a:t>
            </a:r>
            <a:r>
              <a:rPr lang="ru-RU" dirty="0" err="1" smtClean="0"/>
              <a:t>образи</a:t>
            </a:r>
            <a:r>
              <a:rPr lang="ru-RU" dirty="0" smtClean="0"/>
              <a:t> сексуального характеру, </a:t>
            </a:r>
            <a:r>
              <a:rPr lang="ru-RU" dirty="0" err="1" smtClean="0"/>
              <a:t>зйомки</a:t>
            </a:r>
            <a:r>
              <a:rPr lang="ru-RU" dirty="0" smtClean="0"/>
              <a:t> у </a:t>
            </a:r>
            <a:r>
              <a:rPr lang="ru-RU" dirty="0" err="1" smtClean="0"/>
              <a:t>переодягальнях</a:t>
            </a:r>
            <a:r>
              <a:rPr lang="ru-RU" dirty="0" smtClean="0"/>
              <a:t>, </a:t>
            </a:r>
            <a:r>
              <a:rPr lang="ru-RU" dirty="0" err="1" smtClean="0"/>
              <a:t>поширення</a:t>
            </a:r>
            <a:r>
              <a:rPr lang="ru-RU" dirty="0" smtClean="0"/>
              <a:t> </a:t>
            </a:r>
            <a:r>
              <a:rPr lang="ru-RU" dirty="0" err="1" smtClean="0"/>
              <a:t>образливих</a:t>
            </a:r>
            <a:r>
              <a:rPr lang="ru-RU" dirty="0" smtClean="0"/>
              <a:t> чуток, </a:t>
            </a:r>
            <a:r>
              <a:rPr lang="ru-RU" dirty="0" err="1" smtClean="0"/>
              <a:t>сексуальні</a:t>
            </a:r>
            <a:r>
              <a:rPr lang="ru-RU" dirty="0" smtClean="0"/>
              <a:t> погрози, </a:t>
            </a:r>
            <a:r>
              <a:rPr lang="ru-RU" dirty="0" err="1" smtClean="0"/>
              <a:t>жарти</a:t>
            </a:r>
            <a:r>
              <a:rPr lang="ru-RU" dirty="0" smtClean="0"/>
              <a:t> </a:t>
            </a:r>
            <a:r>
              <a:rPr lang="ru-RU" dirty="0" err="1" smtClean="0"/>
              <a:t>тощо</a:t>
            </a:r>
            <a:r>
              <a:rPr lang="ru-RU" dirty="0" smtClean="0"/>
              <a:t>.</a:t>
            </a:r>
          </a:p>
          <a:p>
            <a:r>
              <a:rPr lang="ru-RU" dirty="0" smtClean="0"/>
              <a:t> </a:t>
            </a:r>
            <a:r>
              <a:rPr lang="ru-RU" b="1" dirty="0" err="1" smtClean="0"/>
              <a:t>Кібербулінг</a:t>
            </a:r>
            <a:r>
              <a:rPr lang="ru-RU" b="1" dirty="0" smtClean="0"/>
              <a:t> – </a:t>
            </a:r>
            <a:r>
              <a:rPr lang="ru-RU" dirty="0" err="1" smtClean="0"/>
              <a:t>приниження</a:t>
            </a:r>
            <a:r>
              <a:rPr lang="ru-RU" dirty="0" smtClean="0"/>
              <a:t> за </a:t>
            </a:r>
            <a:r>
              <a:rPr lang="ru-RU" dirty="0" err="1" smtClean="0"/>
              <a:t>допомогою</a:t>
            </a:r>
            <a:r>
              <a:rPr lang="ru-RU" dirty="0" smtClean="0"/>
              <a:t> </a:t>
            </a:r>
            <a:r>
              <a:rPr lang="ru-RU" dirty="0" err="1" smtClean="0"/>
              <a:t>мобільних</a:t>
            </a:r>
            <a:r>
              <a:rPr lang="ru-RU" dirty="0" smtClean="0"/>
              <a:t> </a:t>
            </a:r>
            <a:r>
              <a:rPr lang="ru-RU" dirty="0" err="1" smtClean="0"/>
              <a:t>телефонів</a:t>
            </a:r>
            <a:r>
              <a:rPr lang="ru-RU" dirty="0" smtClean="0"/>
              <a:t>, </a:t>
            </a:r>
            <a:r>
              <a:rPr lang="ru-RU" dirty="0" err="1" smtClean="0"/>
              <a:t>інтернету</a:t>
            </a:r>
            <a:r>
              <a:rPr lang="ru-RU" dirty="0" smtClean="0"/>
              <a:t>, </a:t>
            </a:r>
            <a:r>
              <a:rPr lang="ru-RU" dirty="0" err="1" smtClean="0"/>
              <a:t>інших</a:t>
            </a:r>
            <a:r>
              <a:rPr lang="ru-RU" dirty="0" smtClean="0"/>
              <a:t> </a:t>
            </a:r>
            <a:r>
              <a:rPr lang="ru-RU" dirty="0" err="1" smtClean="0"/>
              <a:t>електронних</a:t>
            </a:r>
            <a:r>
              <a:rPr lang="ru-RU" dirty="0" smtClean="0"/>
              <a:t> </a:t>
            </a:r>
            <a:r>
              <a:rPr lang="ru-RU" dirty="0" err="1" smtClean="0"/>
              <a:t>пристроїв</a:t>
            </a:r>
            <a:r>
              <a:rPr lang="ru-RU" dirty="0" smtClean="0"/>
              <a:t> (</a:t>
            </a:r>
            <a:r>
              <a:rPr lang="ru-RU" dirty="0" err="1" smtClean="0"/>
              <a:t>пересилка</a:t>
            </a:r>
            <a:r>
              <a:rPr lang="ru-RU" dirty="0" smtClean="0"/>
              <a:t> </a:t>
            </a:r>
            <a:r>
              <a:rPr lang="ru-RU" dirty="0" err="1" smtClean="0"/>
              <a:t>неоднозначних</a:t>
            </a:r>
            <a:r>
              <a:rPr lang="ru-RU" dirty="0" smtClean="0"/>
              <a:t> фото, </a:t>
            </a:r>
            <a:r>
              <a:rPr lang="ru-RU" dirty="0" err="1" smtClean="0"/>
              <a:t>обзивання</a:t>
            </a:r>
            <a:r>
              <a:rPr lang="ru-RU" dirty="0" smtClean="0"/>
              <a:t> по телефону, </a:t>
            </a:r>
            <a:r>
              <a:rPr lang="ru-RU" dirty="0" err="1" smtClean="0"/>
              <a:t>знімання</a:t>
            </a:r>
            <a:r>
              <a:rPr lang="ru-RU" dirty="0" smtClean="0"/>
              <a:t> на </a:t>
            </a:r>
            <a:r>
              <a:rPr lang="ru-RU" dirty="0" err="1" smtClean="0"/>
              <a:t>відео</a:t>
            </a:r>
            <a:r>
              <a:rPr lang="ru-RU" dirty="0" smtClean="0"/>
              <a:t> </a:t>
            </a:r>
            <a:r>
              <a:rPr lang="ru-RU" dirty="0" err="1" smtClean="0"/>
              <a:t>бійок</a:t>
            </a:r>
            <a:r>
              <a:rPr lang="ru-RU" dirty="0" smtClean="0"/>
              <a:t> </a:t>
            </a:r>
            <a:r>
              <a:rPr lang="ru-RU" dirty="0" err="1" smtClean="0"/>
              <a:t>чи</a:t>
            </a:r>
            <a:r>
              <a:rPr lang="ru-RU" dirty="0" smtClean="0"/>
              <a:t> </a:t>
            </a:r>
            <a:r>
              <a:rPr lang="ru-RU" dirty="0" err="1" smtClean="0"/>
              <a:t>інших</a:t>
            </a:r>
            <a:r>
              <a:rPr lang="ru-RU" dirty="0" smtClean="0"/>
              <a:t> </a:t>
            </a:r>
            <a:r>
              <a:rPr lang="ru-RU" dirty="0" err="1" smtClean="0"/>
              <a:t>принижень</a:t>
            </a:r>
            <a:r>
              <a:rPr lang="ru-RU" dirty="0" smtClean="0"/>
              <a:t> </a:t>
            </a:r>
            <a:r>
              <a:rPr lang="ru-RU" dirty="0" err="1" smtClean="0"/>
              <a:t>і</a:t>
            </a:r>
            <a:r>
              <a:rPr lang="ru-RU" dirty="0" smtClean="0"/>
              <a:t> </a:t>
            </a:r>
            <a:r>
              <a:rPr lang="ru-RU" dirty="0" err="1" smtClean="0"/>
              <a:t>викладання</a:t>
            </a:r>
            <a:r>
              <a:rPr lang="ru-RU" dirty="0" smtClean="0"/>
              <a:t> </a:t>
            </a:r>
            <a:r>
              <a:rPr lang="ru-RU" dirty="0" err="1" smtClean="0"/>
              <a:t>відео</a:t>
            </a:r>
            <a:r>
              <a:rPr lang="ru-RU" dirty="0" smtClean="0"/>
              <a:t> в мережу </a:t>
            </a:r>
            <a:r>
              <a:rPr lang="ru-RU" dirty="0" err="1" smtClean="0"/>
              <a:t>інтернет</a:t>
            </a:r>
            <a:r>
              <a:rPr lang="ru-RU" dirty="0" smtClean="0"/>
              <a:t>, </a:t>
            </a:r>
            <a:r>
              <a:rPr lang="uk-UA" dirty="0" smtClean="0"/>
              <a:t>цькування через соціальні мережі).</a:t>
            </a:r>
            <a:endParaRPr lang="uk-UA" dirty="0"/>
          </a:p>
        </p:txBody>
      </p:sp>
    </p:spTree>
    <p:extLst>
      <p:ext uri="{BB962C8B-B14F-4D97-AF65-F5344CB8AC3E}">
        <p14:creationId xmlns="" xmlns:p14="http://schemas.microsoft.com/office/powerpoint/2010/main" val="3272100662"/>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sz="3600" dirty="0" err="1" smtClean="0"/>
              <a:t>Тренінгове</a:t>
            </a:r>
            <a:r>
              <a:rPr lang="uk-UA" sz="3600" dirty="0" smtClean="0"/>
              <a:t> заняття</a:t>
            </a:r>
            <a:r>
              <a:rPr lang="uk-UA" dirty="0" smtClean="0"/>
              <a:t/>
            </a:r>
            <a:br>
              <a:rPr lang="uk-UA" dirty="0" smtClean="0"/>
            </a:br>
            <a:r>
              <a:rPr lang="uk-UA" dirty="0" smtClean="0"/>
              <a:t> </a:t>
            </a:r>
            <a:r>
              <a:rPr lang="uk-UA" dirty="0" err="1" smtClean="0"/>
              <a:t>“</a:t>
            </a:r>
            <a:r>
              <a:rPr lang="uk-UA" sz="4000" b="1" dirty="0" err="1" smtClean="0"/>
              <a:t>Вчися</a:t>
            </a:r>
            <a:r>
              <a:rPr lang="uk-UA" sz="4000" b="1" dirty="0" smtClean="0"/>
              <a:t> довіряти та бути </a:t>
            </a:r>
            <a:r>
              <a:rPr lang="uk-UA" sz="4000" b="1" dirty="0" err="1" smtClean="0"/>
              <a:t>вдячним”</a:t>
            </a:r>
            <a:endParaRPr lang="uk-UA" sz="4000" b="1" dirty="0"/>
          </a:p>
        </p:txBody>
      </p:sp>
      <p:pic>
        <p:nvPicPr>
          <p:cNvPr id="3" name="Рисунок 2" descr="C:\Windows\system32\config\systemprofile\Desktop\Наташа психолог\арт терапія\фото арт\IMG_20181113_113416.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0034" y="2000240"/>
            <a:ext cx="3541594" cy="2608783"/>
          </a:xfrm>
          <a:prstGeom prst="rect">
            <a:avLst/>
          </a:prstGeom>
          <a:noFill/>
          <a:ln>
            <a:noFill/>
          </a:ln>
        </p:spPr>
      </p:pic>
      <p:pic>
        <p:nvPicPr>
          <p:cNvPr id="4" name="Рисунок 3" descr="C:\Windows\system32\config\systemprofile\Desktop\Наташа психолог\арт терапія\фото арт\IMG_20181113_113446.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43504" y="3357562"/>
            <a:ext cx="3398840" cy="3085393"/>
          </a:xfrm>
          <a:prstGeom prst="rect">
            <a:avLst/>
          </a:prstGeom>
          <a:noFill/>
          <a:ln>
            <a:noFill/>
          </a:ln>
        </p:spPr>
      </p:pic>
    </p:spTree>
  </p:cSld>
  <p:clrMapOvr>
    <a:masterClrMapping/>
  </p:clrMapOvr>
  <p:transition>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sz="3600" dirty="0" err="1" smtClean="0"/>
              <a:t>Квест</a:t>
            </a:r>
            <a:r>
              <a:rPr lang="uk-UA" sz="3600" dirty="0" smtClean="0"/>
              <a:t> </a:t>
            </a:r>
            <a:r>
              <a:rPr lang="uk-UA" dirty="0" smtClean="0"/>
              <a:t/>
            </a:r>
            <a:br>
              <a:rPr lang="uk-UA" dirty="0" smtClean="0"/>
            </a:br>
            <a:r>
              <a:rPr lang="uk-UA" dirty="0" err="1" smtClean="0"/>
              <a:t>“</a:t>
            </a:r>
            <a:r>
              <a:rPr lang="uk-UA" sz="4000" b="1" dirty="0" err="1" smtClean="0"/>
              <a:t>Вчися</a:t>
            </a:r>
            <a:r>
              <a:rPr lang="uk-UA" sz="4000" b="1" dirty="0" smtClean="0"/>
              <a:t> </a:t>
            </a:r>
            <a:r>
              <a:rPr lang="uk-UA" sz="4000" b="1" dirty="0" err="1" smtClean="0"/>
              <a:t>довіряти”</a:t>
            </a:r>
            <a:endParaRPr lang="uk-UA" sz="4000" b="1" dirty="0"/>
          </a:p>
        </p:txBody>
      </p:sp>
      <p:pic>
        <p:nvPicPr>
          <p:cNvPr id="3" name="Рисунок 2" descr="https://content.e-schools.info/cache/28/14/28145629d149cf2576fa5eee1456a7f1.jpg"/>
          <p:cNvPicPr/>
          <p:nvPr/>
        </p:nvPicPr>
        <p:blipFill>
          <a:blip r:embed="rId2">
            <a:extLst>
              <a:ext uri="{28A0092B-C50C-407E-A947-70E740481C1C}">
                <a14:useLocalDpi xmlns="" xmlns:a14="http://schemas.microsoft.com/office/drawing/2010/main" val="0"/>
              </a:ext>
            </a:extLst>
          </a:blip>
          <a:srcRect/>
          <a:stretch>
            <a:fillRect/>
          </a:stretch>
        </p:blipFill>
        <p:spPr bwMode="auto">
          <a:xfrm>
            <a:off x="500034" y="2000240"/>
            <a:ext cx="3500462" cy="2357454"/>
          </a:xfrm>
          <a:prstGeom prst="rect">
            <a:avLst/>
          </a:prstGeom>
          <a:noFill/>
          <a:ln>
            <a:noFill/>
          </a:ln>
        </p:spPr>
      </p:pic>
      <p:pic>
        <p:nvPicPr>
          <p:cNvPr id="4" name="Рисунок 3" descr="https://content.e-schools.info/cache/be/2d/be2d140416566205c2874c6f856ab797.jpg"/>
          <p:cNvPicPr/>
          <p:nvPr/>
        </p:nvPicPr>
        <p:blipFill>
          <a:blip r:embed="rId3">
            <a:extLst>
              <a:ext uri="{28A0092B-C50C-407E-A947-70E740481C1C}">
                <a14:useLocalDpi xmlns="" xmlns:a14="http://schemas.microsoft.com/office/drawing/2010/main" val="0"/>
              </a:ext>
            </a:extLst>
          </a:blip>
          <a:srcRect/>
          <a:stretch>
            <a:fillRect/>
          </a:stretch>
        </p:blipFill>
        <p:spPr bwMode="auto">
          <a:xfrm>
            <a:off x="4643438" y="3143248"/>
            <a:ext cx="3970344" cy="3262645"/>
          </a:xfrm>
          <a:prstGeom prst="rect">
            <a:avLst/>
          </a:prstGeom>
          <a:noFill/>
          <a:ln>
            <a:noFill/>
          </a:ln>
        </p:spPr>
      </p:pic>
    </p:spTree>
  </p:cSld>
  <p:clrMapOvr>
    <a:masterClrMapping/>
  </p:clrMapOvr>
  <p:transition>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214422"/>
            <a:ext cx="8305800" cy="1143000"/>
          </a:xfrm>
        </p:spPr>
        <p:txBody>
          <a:bodyPr>
            <a:normAutofit fontScale="90000"/>
          </a:bodyPr>
          <a:lstStyle/>
          <a:p>
            <a:pPr algn="ctr"/>
            <a:r>
              <a:rPr lang="uk-UA" sz="3200" dirty="0" smtClean="0"/>
              <a:t/>
            </a:r>
            <a:br>
              <a:rPr lang="uk-UA" sz="3200" dirty="0" smtClean="0"/>
            </a:br>
            <a:r>
              <a:rPr lang="uk-UA" sz="3200" dirty="0" err="1" smtClean="0"/>
              <a:t>Відеолекторій</a:t>
            </a:r>
            <a:r>
              <a:rPr lang="uk-UA" sz="3200" dirty="0" smtClean="0"/>
              <a:t/>
            </a:r>
            <a:br>
              <a:rPr lang="uk-UA" sz="3200" dirty="0" smtClean="0"/>
            </a:br>
            <a:r>
              <a:rPr lang="uk-UA" sz="4000" dirty="0" err="1" smtClean="0"/>
              <a:t>“</a:t>
            </a:r>
            <a:r>
              <a:rPr lang="uk-UA" sz="4000" b="1" dirty="0" err="1" smtClean="0"/>
              <a:t>Булінг</a:t>
            </a:r>
            <a:r>
              <a:rPr lang="uk-UA" sz="4000" b="1" dirty="0" smtClean="0"/>
              <a:t> у школі: причини, наслідки, допомога “</a:t>
            </a:r>
            <a:r>
              <a:rPr lang="uk-UA" sz="4000" dirty="0" smtClean="0"/>
              <a:t/>
            </a:r>
            <a:br>
              <a:rPr lang="uk-UA" sz="4000" dirty="0" smtClean="0"/>
            </a:br>
            <a:endParaRPr lang="uk-UA" sz="4000" dirty="0"/>
          </a:p>
        </p:txBody>
      </p:sp>
      <p:sp>
        <p:nvSpPr>
          <p:cNvPr id="3" name="Прямоугольник 2"/>
          <p:cNvSpPr/>
          <p:nvPr/>
        </p:nvSpPr>
        <p:spPr>
          <a:xfrm>
            <a:off x="5786446" y="2357430"/>
            <a:ext cx="3000396" cy="584775"/>
          </a:xfrm>
          <a:prstGeom prst="rect">
            <a:avLst/>
          </a:prstGeom>
        </p:spPr>
        <p:txBody>
          <a:bodyPr wrap="square">
            <a:spAutoFit/>
          </a:bodyPr>
          <a:lstStyle/>
          <a:p>
            <a:r>
              <a:rPr lang="uk-UA" sz="3200" dirty="0" smtClean="0">
                <a:solidFill>
                  <a:srgbClr val="FF0000"/>
                </a:solidFill>
                <a:latin typeface="Times New Roman" pitchFamily="18" charset="0"/>
                <a:cs typeface="Times New Roman" pitchFamily="18" charset="0"/>
              </a:rPr>
              <a:t>ЗОШ І-ІІІ ст.№1</a:t>
            </a:r>
            <a:endParaRPr lang="uk-UA" sz="3200" dirty="0">
              <a:solidFill>
                <a:srgbClr val="FF0000"/>
              </a:solidFill>
              <a:latin typeface="Times New Roman" pitchFamily="18" charset="0"/>
              <a:cs typeface="Times New Roman" pitchFamily="18" charset="0"/>
            </a:endParaRPr>
          </a:p>
        </p:txBody>
      </p:sp>
      <p:pic>
        <p:nvPicPr>
          <p:cNvPr id="4" name="Рисунок 3" descr="G:\Булінг фото\IMG_20190226_142849.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0035" y="2571744"/>
            <a:ext cx="4929222" cy="3843335"/>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sz="3600" dirty="0" smtClean="0"/>
              <a:t>Інтерактивна бесіда</a:t>
            </a:r>
            <a:r>
              <a:rPr lang="uk-UA" dirty="0" smtClean="0"/>
              <a:t/>
            </a:r>
            <a:br>
              <a:rPr lang="uk-UA" dirty="0" smtClean="0"/>
            </a:br>
            <a:r>
              <a:rPr lang="uk-UA" dirty="0" smtClean="0"/>
              <a:t>”</a:t>
            </a:r>
            <a:r>
              <a:rPr lang="uk-UA" b="1" dirty="0" smtClean="0"/>
              <a:t> </a:t>
            </a:r>
            <a:r>
              <a:rPr lang="uk-UA" sz="4000" b="1" dirty="0" smtClean="0"/>
              <a:t>Профілактика </a:t>
            </a:r>
            <a:r>
              <a:rPr lang="uk-UA" sz="4000" b="1" dirty="0" err="1" smtClean="0"/>
              <a:t>булінгу</a:t>
            </a:r>
            <a:r>
              <a:rPr lang="uk-UA" sz="4000" b="1" dirty="0" smtClean="0"/>
              <a:t> в учнівському середовищі </a:t>
            </a:r>
            <a:endParaRPr lang="uk-UA" sz="4000" dirty="0"/>
          </a:p>
        </p:txBody>
      </p:sp>
      <p:pic>
        <p:nvPicPr>
          <p:cNvPr id="3" name="Рисунок 2" descr="G:\Булінг фото\IMG_20190301_132752.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8596" y="2857496"/>
            <a:ext cx="3989076" cy="3366306"/>
          </a:xfrm>
          <a:prstGeom prst="rect">
            <a:avLst/>
          </a:prstGeom>
          <a:noFill/>
          <a:ln>
            <a:noFill/>
          </a:ln>
        </p:spPr>
      </p:pic>
      <p:pic>
        <p:nvPicPr>
          <p:cNvPr id="4" name="Рисунок 3" descr="G:\Булінг фото\IMG_20190301_132745.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00628" y="1857364"/>
            <a:ext cx="3571900" cy="3952281"/>
          </a:xfrm>
          <a:prstGeom prst="rect">
            <a:avLst/>
          </a:prstGeom>
          <a:noFill/>
          <a:ln>
            <a:noFill/>
          </a:ln>
        </p:spPr>
      </p:pic>
    </p:spTree>
  </p:cSld>
  <p:clrMapOvr>
    <a:masterClrMapping/>
  </p:clrMapOvr>
  <p:transition>
    <p:check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571612"/>
            <a:ext cx="8305800" cy="1143000"/>
          </a:xfrm>
        </p:spPr>
        <p:txBody>
          <a:bodyPr>
            <a:normAutofit fontScale="90000"/>
          </a:bodyPr>
          <a:lstStyle/>
          <a:p>
            <a:pPr algn="ctr"/>
            <a:r>
              <a:rPr lang="uk-UA" sz="3600" dirty="0" smtClean="0"/>
              <a:t>Дибати</a:t>
            </a:r>
            <a:r>
              <a:rPr lang="uk-UA" dirty="0" smtClean="0"/>
              <a:t/>
            </a:r>
            <a:br>
              <a:rPr lang="uk-UA" dirty="0" smtClean="0"/>
            </a:br>
            <a:r>
              <a:rPr lang="uk-UA" dirty="0" smtClean="0"/>
              <a:t> </a:t>
            </a:r>
            <a:r>
              <a:rPr lang="uk-UA" sz="4000" b="1" dirty="0" err="1" smtClean="0"/>
              <a:t>“Насильство</a:t>
            </a:r>
            <a:r>
              <a:rPr lang="uk-UA" sz="4000" b="1" dirty="0" smtClean="0"/>
              <a:t>, жорстока поведінка, форми виявлення профілактика, </a:t>
            </a:r>
            <a:r>
              <a:rPr lang="uk-UA" sz="4000" b="1" dirty="0" err="1" smtClean="0"/>
              <a:t>допомога”</a:t>
            </a:r>
            <a:endParaRPr lang="uk-UA" sz="4000" b="1" dirty="0"/>
          </a:p>
        </p:txBody>
      </p:sp>
      <p:pic>
        <p:nvPicPr>
          <p:cNvPr id="3" name="Рисунок 2" descr="G:\Булінг фото\IMG_20190226_142849.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8596" y="2928934"/>
            <a:ext cx="3214710" cy="2723364"/>
          </a:xfrm>
          <a:prstGeom prst="rect">
            <a:avLst/>
          </a:prstGeom>
          <a:noFill/>
          <a:ln>
            <a:noFill/>
          </a:ln>
        </p:spPr>
      </p:pic>
      <p:pic>
        <p:nvPicPr>
          <p:cNvPr id="4" name="Рисунок 3" descr="G:\Булінг фото\IMG_20190226_142834.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29190" y="3500438"/>
            <a:ext cx="3704377" cy="3062295"/>
          </a:xfrm>
          <a:prstGeom prst="rect">
            <a:avLst/>
          </a:prstGeom>
          <a:noFill/>
          <a:ln>
            <a:noFill/>
          </a:ln>
        </p:spPr>
      </p:pic>
    </p:spTree>
  </p:cSld>
  <p:clrMapOvr>
    <a:masterClrMapping/>
  </p:clrMapOvr>
  <p:transition>
    <p:newsfla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714612" y="1643050"/>
            <a:ext cx="3048021" cy="2286016"/>
          </a:xfrm>
          <a:prstGeom prst="rect">
            <a:avLst/>
          </a:prstGeom>
          <a:noFill/>
          <a:ln w="9525">
            <a:noFill/>
            <a:miter lim="800000"/>
            <a:headEnd/>
            <a:tailEnd/>
          </a:ln>
          <a:effectLst/>
        </p:spPr>
      </p:pic>
      <p:pic>
        <p:nvPicPr>
          <p:cNvPr id="3" name="Picture 4" descr="C:\Users\Користувач\Desktop\IMG-002f263906817935dc4a30b137121d57-V.jpg"/>
          <p:cNvPicPr>
            <a:picLocks noChangeAspect="1" noChangeArrowheads="1"/>
          </p:cNvPicPr>
          <p:nvPr/>
        </p:nvPicPr>
        <p:blipFill>
          <a:blip r:embed="rId3" cstate="print"/>
          <a:srcRect/>
          <a:stretch>
            <a:fillRect/>
          </a:stretch>
        </p:blipFill>
        <p:spPr bwMode="auto">
          <a:xfrm>
            <a:off x="6072198" y="3000372"/>
            <a:ext cx="2825917" cy="3500486"/>
          </a:xfrm>
          <a:prstGeom prst="rect">
            <a:avLst/>
          </a:prstGeom>
          <a:noFill/>
        </p:spPr>
      </p:pic>
      <p:pic>
        <p:nvPicPr>
          <p:cNvPr id="4" name="Picture 2"/>
          <p:cNvPicPr>
            <a:picLocks noChangeAspect="1" noChangeArrowheads="1"/>
          </p:cNvPicPr>
          <p:nvPr/>
        </p:nvPicPr>
        <p:blipFill>
          <a:blip r:embed="rId4" cstate="print"/>
          <a:srcRect/>
          <a:stretch>
            <a:fillRect/>
          </a:stretch>
        </p:blipFill>
        <p:spPr bwMode="auto">
          <a:xfrm>
            <a:off x="285720" y="4071942"/>
            <a:ext cx="3238522" cy="2428892"/>
          </a:xfrm>
          <a:prstGeom prst="rect">
            <a:avLst/>
          </a:prstGeom>
          <a:noFill/>
          <a:ln w="9525">
            <a:noFill/>
            <a:miter lim="800000"/>
            <a:headEnd/>
            <a:tailEnd/>
          </a:ln>
          <a:effectLst/>
        </p:spPr>
      </p:pic>
      <p:sp>
        <p:nvSpPr>
          <p:cNvPr id="5" name="Заголовок 4"/>
          <p:cNvSpPr>
            <a:spLocks noGrp="1"/>
          </p:cNvSpPr>
          <p:nvPr>
            <p:ph type="title"/>
          </p:nvPr>
        </p:nvSpPr>
        <p:spPr>
          <a:xfrm>
            <a:off x="428596" y="1142984"/>
            <a:ext cx="8305800" cy="867524"/>
          </a:xfrm>
        </p:spPr>
        <p:txBody>
          <a:bodyPr>
            <a:noAutofit/>
          </a:bodyPr>
          <a:lstStyle/>
          <a:p>
            <a:pPr algn="ctr"/>
            <a:r>
              <a:rPr lang="uk-UA" sz="3200" dirty="0" smtClean="0"/>
              <a:t/>
            </a:r>
            <a:br>
              <a:rPr lang="uk-UA" sz="3200" dirty="0" smtClean="0"/>
            </a:br>
            <a:r>
              <a:rPr lang="uk-UA" sz="3200" dirty="0" smtClean="0"/>
              <a:t/>
            </a:r>
            <a:br>
              <a:rPr lang="uk-UA" sz="3200" dirty="0" smtClean="0"/>
            </a:br>
            <a:r>
              <a:rPr lang="uk-UA" sz="3200" dirty="0" smtClean="0"/>
              <a:t/>
            </a:r>
            <a:br>
              <a:rPr lang="uk-UA" sz="3200" dirty="0" smtClean="0"/>
            </a:br>
            <a:r>
              <a:rPr lang="uk-UA" sz="3200" dirty="0" smtClean="0"/>
              <a:t/>
            </a:r>
            <a:br>
              <a:rPr lang="uk-UA" sz="3200" dirty="0" smtClean="0"/>
            </a:br>
            <a:r>
              <a:rPr lang="uk-UA" sz="3200" dirty="0" smtClean="0"/>
              <a:t/>
            </a:r>
            <a:br>
              <a:rPr lang="uk-UA" sz="3200" dirty="0" smtClean="0"/>
            </a:br>
            <a:r>
              <a:rPr lang="uk-UA" sz="3200" dirty="0" err="1" smtClean="0"/>
              <a:t>Тренінгове</a:t>
            </a:r>
            <a:r>
              <a:rPr lang="uk-UA" sz="3200" dirty="0" smtClean="0"/>
              <a:t> заняття </a:t>
            </a:r>
            <a:br>
              <a:rPr lang="uk-UA" sz="3200" dirty="0" smtClean="0"/>
            </a:br>
            <a:r>
              <a:rPr lang="uk-UA" sz="3600" b="1" dirty="0" err="1" smtClean="0"/>
              <a:t>“Стоп-булінг”</a:t>
            </a:r>
            <a:r>
              <a:rPr lang="uk-UA" sz="3600" b="1" dirty="0" smtClean="0"/>
              <a:t/>
            </a:r>
            <a:br>
              <a:rPr lang="uk-UA" sz="3600" b="1" dirty="0" smtClean="0"/>
            </a:br>
            <a:endParaRPr lang="uk-UA" sz="3600" b="1" dirty="0" smtClean="0"/>
          </a:p>
        </p:txBody>
      </p:sp>
      <p:sp>
        <p:nvSpPr>
          <p:cNvPr id="6" name="Прямоугольник 5"/>
          <p:cNvSpPr/>
          <p:nvPr/>
        </p:nvSpPr>
        <p:spPr>
          <a:xfrm>
            <a:off x="3714744" y="4572008"/>
            <a:ext cx="2286016" cy="1200329"/>
          </a:xfrm>
          <a:prstGeom prst="rect">
            <a:avLst/>
          </a:prstGeom>
        </p:spPr>
        <p:txBody>
          <a:bodyPr wrap="square">
            <a:spAutoFit/>
          </a:bodyPr>
          <a:lstStyle/>
          <a:p>
            <a:pPr algn="ctr"/>
            <a:r>
              <a:rPr lang="uk-UA" sz="3600" b="1" dirty="0" smtClean="0">
                <a:solidFill>
                  <a:srgbClr val="FF0000"/>
                </a:solidFill>
                <a:latin typeface="Times New Roman" pitchFamily="18" charset="0"/>
                <a:cs typeface="Times New Roman" pitchFamily="18" charset="0"/>
              </a:rPr>
              <a:t>ЗОШ І-ІІІ ст.№2</a:t>
            </a:r>
            <a:endParaRPr lang="uk-UA" sz="3600" b="1" dirty="0">
              <a:solidFill>
                <a:srgbClr val="FF0000"/>
              </a:solidFill>
              <a:latin typeface="Times New Roman" pitchFamily="18" charset="0"/>
              <a:cs typeface="Times New Roman" pitchFamily="18" charset="0"/>
            </a:endParaRPr>
          </a:p>
        </p:txBody>
      </p:sp>
    </p:spTree>
  </p:cSld>
  <p:clrMapOvr>
    <a:masterClrMapping/>
  </p:clrMapOvr>
  <p:transition>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Користувач\Desktop\IMG-875dd457648fbd180b892e41f7e1b731-V.jpg"/>
          <p:cNvPicPr>
            <a:picLocks noChangeAspect="1" noChangeArrowheads="1"/>
          </p:cNvPicPr>
          <p:nvPr/>
        </p:nvPicPr>
        <p:blipFill>
          <a:blip r:embed="rId2" cstate="print"/>
          <a:srcRect/>
          <a:stretch>
            <a:fillRect/>
          </a:stretch>
        </p:blipFill>
        <p:spPr bwMode="auto">
          <a:xfrm>
            <a:off x="357158" y="1643050"/>
            <a:ext cx="8288479" cy="4643470"/>
          </a:xfrm>
          <a:prstGeom prst="rect">
            <a:avLst/>
          </a:prstGeom>
          <a:noFill/>
        </p:spPr>
      </p:pic>
      <p:sp>
        <p:nvSpPr>
          <p:cNvPr id="3" name="Заголовок 2"/>
          <p:cNvSpPr>
            <a:spLocks noGrp="1"/>
          </p:cNvSpPr>
          <p:nvPr>
            <p:ph type="title"/>
          </p:nvPr>
        </p:nvSpPr>
        <p:spPr>
          <a:xfrm>
            <a:off x="571472" y="428604"/>
            <a:ext cx="8305800" cy="724648"/>
          </a:xfrm>
        </p:spPr>
        <p:txBody>
          <a:bodyPr>
            <a:normAutofit fontScale="90000"/>
          </a:bodyPr>
          <a:lstStyle/>
          <a:p>
            <a:pPr algn="ctr"/>
            <a:r>
              <a:rPr lang="uk-UA" sz="3200" dirty="0" smtClean="0"/>
              <a:t>Круглий стіл </a:t>
            </a:r>
            <a:br>
              <a:rPr lang="uk-UA" sz="3200" dirty="0" smtClean="0"/>
            </a:br>
            <a:r>
              <a:rPr lang="uk-UA" sz="4000" b="1" dirty="0" smtClean="0"/>
              <a:t>“Я та світ навколо </a:t>
            </a:r>
            <a:r>
              <a:rPr lang="uk-UA" sz="4000" b="1" dirty="0" err="1" smtClean="0"/>
              <a:t>мене”</a:t>
            </a:r>
            <a:endParaRPr lang="uk-UA" sz="4000" b="1" dirty="0"/>
          </a:p>
        </p:txBody>
      </p:sp>
    </p:spTree>
  </p:cSld>
  <p:clrMapOvr>
    <a:masterClrMapping/>
  </p:clrMapOvr>
  <p:transition>
    <p:diamon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print"/>
          <a:srcRect/>
          <a:stretch>
            <a:fillRect/>
          </a:stretch>
        </p:blipFill>
        <p:spPr bwMode="auto">
          <a:xfrm>
            <a:off x="4143372" y="3000372"/>
            <a:ext cx="4095778" cy="3071834"/>
          </a:xfrm>
          <a:prstGeom prst="rect">
            <a:avLst/>
          </a:prstGeom>
          <a:noFill/>
          <a:ln w="9525">
            <a:noFill/>
            <a:miter lim="800000"/>
            <a:headEnd/>
            <a:tailEnd/>
          </a:ln>
          <a:effectLst/>
        </p:spPr>
      </p:pic>
      <p:pic>
        <p:nvPicPr>
          <p:cNvPr id="3078" name="Picture 6"/>
          <p:cNvPicPr>
            <a:picLocks noChangeAspect="1" noChangeArrowheads="1"/>
          </p:cNvPicPr>
          <p:nvPr/>
        </p:nvPicPr>
        <p:blipFill>
          <a:blip r:embed="rId3" cstate="print"/>
          <a:srcRect/>
          <a:stretch>
            <a:fillRect/>
          </a:stretch>
        </p:blipFill>
        <p:spPr bwMode="auto">
          <a:xfrm>
            <a:off x="714348" y="2714620"/>
            <a:ext cx="2786064" cy="3714752"/>
          </a:xfrm>
          <a:prstGeom prst="rect">
            <a:avLst/>
          </a:prstGeom>
          <a:noFill/>
          <a:ln w="9525">
            <a:noFill/>
            <a:miter lim="800000"/>
            <a:headEnd/>
            <a:tailEnd/>
          </a:ln>
          <a:effectLst/>
        </p:spPr>
      </p:pic>
      <p:sp>
        <p:nvSpPr>
          <p:cNvPr id="7" name="Заголовок 6"/>
          <p:cNvSpPr>
            <a:spLocks noGrp="1"/>
          </p:cNvSpPr>
          <p:nvPr>
            <p:ph type="title"/>
          </p:nvPr>
        </p:nvSpPr>
        <p:spPr>
          <a:xfrm>
            <a:off x="785786" y="1571612"/>
            <a:ext cx="7877204" cy="714380"/>
          </a:xfrm>
        </p:spPr>
        <p:txBody>
          <a:bodyPr>
            <a:noAutofit/>
          </a:bodyPr>
          <a:lstStyle/>
          <a:p>
            <a:pPr algn="ctr"/>
            <a:r>
              <a:rPr lang="uk-UA" sz="3600" dirty="0" smtClean="0"/>
              <a:t/>
            </a:r>
            <a:br>
              <a:rPr lang="uk-UA" sz="3600" dirty="0" smtClean="0"/>
            </a:br>
            <a:r>
              <a:rPr lang="uk-UA" sz="3200" dirty="0" err="1" smtClean="0"/>
              <a:t>Відеолекторій</a:t>
            </a:r>
            <a:r>
              <a:rPr lang="uk-UA" sz="3200" dirty="0" smtClean="0"/>
              <a:t> </a:t>
            </a:r>
            <a:r>
              <a:rPr lang="uk-UA" sz="3600" dirty="0" smtClean="0"/>
              <a:t/>
            </a:r>
            <a:br>
              <a:rPr lang="uk-UA" sz="3600" dirty="0" smtClean="0"/>
            </a:br>
            <a:r>
              <a:rPr lang="uk-UA" sz="3600" b="1" dirty="0" err="1" smtClean="0"/>
              <a:t>“Толерантність</a:t>
            </a:r>
            <a:r>
              <a:rPr lang="uk-UA" sz="3600" b="1" dirty="0" smtClean="0"/>
              <a:t> починається з </a:t>
            </a:r>
            <a:r>
              <a:rPr lang="uk-UA" sz="3600" b="1" dirty="0" err="1" smtClean="0"/>
              <a:t>мене”</a:t>
            </a:r>
            <a:r>
              <a:rPr lang="uk-UA" sz="3600" b="1" dirty="0" smtClean="0"/>
              <a:t> </a:t>
            </a:r>
            <a:r>
              <a:rPr lang="uk-UA" sz="3600" dirty="0" smtClean="0"/>
              <a:t>(учні 4 кл.)</a:t>
            </a:r>
            <a:endParaRPr lang="uk-UA" sz="3600" dirty="0"/>
          </a:p>
        </p:txBody>
      </p:sp>
    </p:spTree>
  </p:cSld>
  <p:clrMapOvr>
    <a:masterClrMapping/>
  </p:clrMapOvr>
  <p:transition>
    <p:wheel spokes="8"/>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Користувач\Desktop\IMG-f12e2a27d463c94f5eadcf11b5123e2d-V.jpg"/>
          <p:cNvPicPr>
            <a:picLocks noChangeAspect="1" noChangeArrowheads="1"/>
          </p:cNvPicPr>
          <p:nvPr/>
        </p:nvPicPr>
        <p:blipFill>
          <a:blip r:embed="rId2" cstate="print"/>
          <a:srcRect/>
          <a:stretch>
            <a:fillRect/>
          </a:stretch>
        </p:blipFill>
        <p:spPr bwMode="auto">
          <a:xfrm>
            <a:off x="500034" y="3071810"/>
            <a:ext cx="3619525" cy="2714644"/>
          </a:xfrm>
          <a:prstGeom prst="rect">
            <a:avLst/>
          </a:prstGeom>
          <a:noFill/>
        </p:spPr>
      </p:pic>
      <p:pic>
        <p:nvPicPr>
          <p:cNvPr id="4098" name="Picture 2" descr="C:\Users\Користувач\Desktop\IMG-55cd5bdf615cd2121c27b682324b001e-V.jpg"/>
          <p:cNvPicPr>
            <a:picLocks noChangeAspect="1" noChangeArrowheads="1"/>
          </p:cNvPicPr>
          <p:nvPr/>
        </p:nvPicPr>
        <p:blipFill>
          <a:blip r:embed="rId3" cstate="print"/>
          <a:srcRect/>
          <a:stretch>
            <a:fillRect/>
          </a:stretch>
        </p:blipFill>
        <p:spPr bwMode="auto">
          <a:xfrm>
            <a:off x="4429124" y="3214686"/>
            <a:ext cx="4286237" cy="3214678"/>
          </a:xfrm>
          <a:prstGeom prst="rect">
            <a:avLst/>
          </a:prstGeom>
          <a:noFill/>
        </p:spPr>
      </p:pic>
      <p:sp>
        <p:nvSpPr>
          <p:cNvPr id="4" name="Заголовок 3"/>
          <p:cNvSpPr>
            <a:spLocks noGrp="1"/>
          </p:cNvSpPr>
          <p:nvPr>
            <p:ph type="title"/>
          </p:nvPr>
        </p:nvSpPr>
        <p:spPr>
          <a:xfrm>
            <a:off x="357158" y="785794"/>
            <a:ext cx="8501122" cy="1285884"/>
          </a:xfrm>
        </p:spPr>
        <p:txBody>
          <a:bodyPr>
            <a:normAutofit fontScale="90000"/>
          </a:bodyPr>
          <a:lstStyle/>
          <a:p>
            <a:pPr algn="ctr"/>
            <a:r>
              <a:rPr lang="uk-UA" dirty="0" smtClean="0"/>
              <a:t/>
            </a:r>
            <a:br>
              <a:rPr lang="uk-UA" dirty="0" smtClean="0"/>
            </a:br>
            <a:r>
              <a:rPr lang="uk-UA" sz="3600" dirty="0" smtClean="0"/>
              <a:t>Акція</a:t>
            </a:r>
            <a:r>
              <a:rPr lang="uk-UA" dirty="0" smtClean="0"/>
              <a:t/>
            </a:r>
            <a:br>
              <a:rPr lang="uk-UA" dirty="0" smtClean="0"/>
            </a:br>
            <a:r>
              <a:rPr lang="uk-UA" sz="4000" dirty="0" err="1" smtClean="0"/>
              <a:t>“</a:t>
            </a:r>
            <a:r>
              <a:rPr lang="uk-UA" sz="4000" b="1" dirty="0" err="1" smtClean="0"/>
              <a:t>Подаруй</a:t>
            </a:r>
            <a:r>
              <a:rPr lang="uk-UA" sz="4000" b="1" dirty="0" smtClean="0"/>
              <a:t> посмішку своєму </a:t>
            </a:r>
            <a:r>
              <a:rPr lang="uk-UA" sz="4000" b="1" dirty="0" err="1" smtClean="0"/>
              <a:t>товаришу”</a:t>
            </a:r>
            <a:r>
              <a:rPr lang="uk-UA" sz="4000" b="1" dirty="0" smtClean="0"/>
              <a:t>. </a:t>
            </a:r>
            <a:endParaRPr lang="uk-UA" sz="4000" dirty="0"/>
          </a:p>
        </p:txBody>
      </p:sp>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85728"/>
            <a:ext cx="8305800" cy="1143000"/>
          </a:xfrm>
        </p:spPr>
        <p:txBody>
          <a:bodyPr>
            <a:normAutofit fontScale="90000"/>
          </a:bodyPr>
          <a:lstStyle/>
          <a:p>
            <a:pPr algn="ctr"/>
            <a:r>
              <a:rPr lang="uk-UA" sz="3600" dirty="0" smtClean="0"/>
              <a:t>Благодійна акція</a:t>
            </a:r>
            <a:br>
              <a:rPr lang="uk-UA" sz="3600" dirty="0" smtClean="0"/>
            </a:br>
            <a:r>
              <a:rPr lang="uk-UA" sz="4000" b="1" dirty="0" smtClean="0"/>
              <a:t> </a:t>
            </a:r>
            <a:r>
              <a:rPr lang="uk-UA" sz="4000" b="1" dirty="0" err="1" smtClean="0"/>
              <a:t>“Твори</a:t>
            </a:r>
            <a:r>
              <a:rPr lang="uk-UA" sz="4000" b="1" dirty="0" smtClean="0"/>
              <a:t> </a:t>
            </a:r>
            <a:r>
              <a:rPr lang="uk-UA" sz="4000" b="1" dirty="0" err="1" smtClean="0"/>
              <a:t>добро”</a:t>
            </a:r>
            <a:endParaRPr lang="uk-UA" sz="4000" b="1" dirty="0"/>
          </a:p>
        </p:txBody>
      </p:sp>
      <p:pic>
        <p:nvPicPr>
          <p:cNvPr id="5122" name="Picture 2"/>
          <p:cNvPicPr>
            <a:picLocks noChangeAspect="1" noChangeArrowheads="1"/>
          </p:cNvPicPr>
          <p:nvPr/>
        </p:nvPicPr>
        <p:blipFill>
          <a:blip r:embed="rId2" cstate="print"/>
          <a:srcRect/>
          <a:stretch>
            <a:fillRect/>
          </a:stretch>
        </p:blipFill>
        <p:spPr bwMode="auto">
          <a:xfrm>
            <a:off x="357159" y="3214686"/>
            <a:ext cx="4382352" cy="3278068"/>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a:stretch>
            <a:fillRect/>
          </a:stretch>
        </p:blipFill>
        <p:spPr bwMode="auto">
          <a:xfrm>
            <a:off x="4929190" y="2000240"/>
            <a:ext cx="3929058" cy="3143272"/>
          </a:xfrm>
          <a:prstGeom prst="rect">
            <a:avLst/>
          </a:prstGeom>
          <a:noFill/>
          <a:ln w="9525">
            <a:noFill/>
            <a:miter lim="800000"/>
            <a:headEnd/>
            <a:tailEnd/>
          </a:ln>
          <a:effectLst/>
        </p:spPr>
      </p:pic>
      <p:sp>
        <p:nvSpPr>
          <p:cNvPr id="6" name="Прямоугольник 5"/>
          <p:cNvSpPr/>
          <p:nvPr/>
        </p:nvSpPr>
        <p:spPr>
          <a:xfrm>
            <a:off x="785786" y="1785926"/>
            <a:ext cx="2857520" cy="523220"/>
          </a:xfrm>
          <a:prstGeom prst="rect">
            <a:avLst/>
          </a:prstGeom>
        </p:spPr>
        <p:txBody>
          <a:bodyPr wrap="square">
            <a:spAutoFit/>
          </a:bodyPr>
          <a:lstStyle/>
          <a:p>
            <a:r>
              <a:rPr lang="uk-UA" sz="2800" b="1" dirty="0" smtClean="0">
                <a:solidFill>
                  <a:srgbClr val="FF0000"/>
                </a:solidFill>
                <a:latin typeface="Times New Roman" pitchFamily="18" charset="0"/>
                <a:cs typeface="Times New Roman" pitchFamily="18" charset="0"/>
              </a:rPr>
              <a:t>ЗОШ І-ІІІ ст.№5</a:t>
            </a:r>
            <a:endParaRPr lang="uk-UA" sz="2800" b="1" dirty="0">
              <a:latin typeface="Times New Roman" pitchFamily="18" charset="0"/>
              <a:cs typeface="Times New Roman" pitchFamily="18" charset="0"/>
            </a:endParaRPr>
          </a:p>
        </p:txBody>
      </p:sp>
    </p:spTree>
  </p:cSld>
  <p:clrMapOvr>
    <a:masterClrMapping/>
  </p:clrMapOvr>
  <p:transition>
    <p:newsfla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t>Складові </a:t>
            </a:r>
            <a:r>
              <a:rPr lang="uk-UA" dirty="0" err="1" smtClean="0"/>
              <a:t>булінгу</a:t>
            </a:r>
            <a:endParaRPr lang="uk-UA" dirty="0"/>
          </a:p>
        </p:txBody>
      </p:sp>
      <p:sp>
        <p:nvSpPr>
          <p:cNvPr id="3" name="Содержимое 2"/>
          <p:cNvSpPr>
            <a:spLocks noGrp="1"/>
          </p:cNvSpPr>
          <p:nvPr>
            <p:ph idx="1"/>
          </p:nvPr>
        </p:nvSpPr>
        <p:spPr/>
        <p:txBody>
          <a:bodyPr/>
          <a:lstStyle/>
          <a:p>
            <a:r>
              <a:rPr lang="uk-UA" dirty="0" smtClean="0"/>
              <a:t>Агресивна негативна поведінка</a:t>
            </a:r>
          </a:p>
          <a:p>
            <a:r>
              <a:rPr lang="uk-UA" dirty="0" smtClean="0"/>
              <a:t>Систематичність здійснення</a:t>
            </a:r>
          </a:p>
          <a:p>
            <a:r>
              <a:rPr lang="uk-UA" dirty="0" smtClean="0"/>
              <a:t>Неоднакова влада та фізичні можливості учасників</a:t>
            </a:r>
          </a:p>
          <a:p>
            <a:r>
              <a:rPr lang="uk-UA" dirty="0" smtClean="0"/>
              <a:t>Навмисна поведінка</a:t>
            </a:r>
            <a:endParaRPr lang="uk-UA" dirty="0"/>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p:cTn id="43"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785794"/>
            <a:ext cx="8305800" cy="1143000"/>
          </a:xfrm>
        </p:spPr>
        <p:txBody>
          <a:bodyPr>
            <a:normAutofit fontScale="90000"/>
          </a:bodyPr>
          <a:lstStyle/>
          <a:p>
            <a:pPr algn="ctr"/>
            <a:r>
              <a:rPr lang="uk-UA" sz="3600" dirty="0" smtClean="0"/>
              <a:t>Виховний захід</a:t>
            </a:r>
            <a:r>
              <a:rPr lang="uk-UA" sz="4000" b="1" dirty="0" smtClean="0"/>
              <a:t/>
            </a:r>
            <a:br>
              <a:rPr lang="uk-UA" sz="4000" b="1" dirty="0" smtClean="0"/>
            </a:br>
            <a:r>
              <a:rPr lang="uk-UA" sz="4000" b="1" dirty="0" err="1" smtClean="0"/>
              <a:t>”Вчись</a:t>
            </a:r>
            <a:r>
              <a:rPr lang="uk-UA" sz="4000" b="1" dirty="0" smtClean="0"/>
              <a:t> творити </a:t>
            </a:r>
            <a:r>
              <a:rPr lang="uk-UA" sz="4000" b="1" dirty="0" err="1" smtClean="0"/>
              <a:t>добро”</a:t>
            </a:r>
            <a:r>
              <a:rPr lang="uk-UA" sz="4000" b="1" dirty="0" smtClean="0"/>
              <a:t/>
            </a:r>
            <a:br>
              <a:rPr lang="uk-UA" sz="4000" b="1" dirty="0" smtClean="0"/>
            </a:br>
            <a:endParaRPr lang="uk-UA" dirty="0"/>
          </a:p>
        </p:txBody>
      </p:sp>
      <p:pic>
        <p:nvPicPr>
          <p:cNvPr id="6146" name="Picture 2"/>
          <p:cNvPicPr>
            <a:picLocks noChangeAspect="1" noChangeArrowheads="1"/>
          </p:cNvPicPr>
          <p:nvPr/>
        </p:nvPicPr>
        <p:blipFill>
          <a:blip r:embed="rId2" cstate="print"/>
          <a:srcRect/>
          <a:stretch>
            <a:fillRect/>
          </a:stretch>
        </p:blipFill>
        <p:spPr bwMode="auto">
          <a:xfrm>
            <a:off x="571472" y="4071942"/>
            <a:ext cx="3247113" cy="2428892"/>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a:stretch>
            <a:fillRect/>
          </a:stretch>
        </p:blipFill>
        <p:spPr bwMode="auto">
          <a:xfrm>
            <a:off x="857224" y="1643050"/>
            <a:ext cx="2857520" cy="2137470"/>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cstate="print"/>
          <a:srcRect/>
          <a:stretch>
            <a:fillRect/>
          </a:stretch>
        </p:blipFill>
        <p:spPr bwMode="auto">
          <a:xfrm>
            <a:off x="4857752" y="1571612"/>
            <a:ext cx="2865099" cy="2143139"/>
          </a:xfrm>
          <a:prstGeom prst="rect">
            <a:avLst/>
          </a:prstGeom>
          <a:noFill/>
          <a:ln w="9525">
            <a:noFill/>
            <a:miter lim="800000"/>
            <a:headEnd/>
            <a:tailEnd/>
          </a:ln>
          <a:effectLst/>
        </p:spPr>
      </p:pic>
      <p:pic>
        <p:nvPicPr>
          <p:cNvPr id="6149" name="Picture 5"/>
          <p:cNvPicPr>
            <a:picLocks noChangeAspect="1" noChangeArrowheads="1"/>
          </p:cNvPicPr>
          <p:nvPr/>
        </p:nvPicPr>
        <p:blipFill>
          <a:blip r:embed="rId5" cstate="print"/>
          <a:srcRect/>
          <a:stretch>
            <a:fillRect/>
          </a:stretch>
        </p:blipFill>
        <p:spPr bwMode="auto">
          <a:xfrm>
            <a:off x="5286380" y="4071942"/>
            <a:ext cx="3438119" cy="2571768"/>
          </a:xfrm>
          <a:prstGeom prst="rect">
            <a:avLst/>
          </a:prstGeom>
          <a:noFill/>
          <a:ln w="9525">
            <a:noFill/>
            <a:miter lim="800000"/>
            <a:headEnd/>
            <a:tailEnd/>
          </a:ln>
          <a:effectLst/>
        </p:spPr>
      </p:pic>
    </p:spTree>
  </p:cSld>
  <p:clrMapOvr>
    <a:masterClrMapping/>
  </p:clrMapOvr>
  <p:transition>
    <p:blinds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000108"/>
            <a:ext cx="8305800" cy="1143000"/>
          </a:xfrm>
        </p:spPr>
        <p:txBody>
          <a:bodyPr>
            <a:normAutofit fontScale="90000"/>
          </a:bodyPr>
          <a:lstStyle/>
          <a:p>
            <a:pPr algn="ctr"/>
            <a:r>
              <a:rPr lang="uk-UA" sz="3600" dirty="0" smtClean="0"/>
              <a:t>Тренінг </a:t>
            </a:r>
            <a:r>
              <a:rPr lang="uk-UA" dirty="0" smtClean="0"/>
              <a:t/>
            </a:r>
            <a:br>
              <a:rPr lang="uk-UA" dirty="0" smtClean="0"/>
            </a:br>
            <a:r>
              <a:rPr lang="uk-UA" dirty="0" err="1" smtClean="0"/>
              <a:t>“</a:t>
            </a:r>
            <a:r>
              <a:rPr lang="uk-UA" sz="4000" b="1" dirty="0" err="1" smtClean="0"/>
              <a:t>Дружба</a:t>
            </a:r>
            <a:r>
              <a:rPr lang="uk-UA" sz="4000" b="1" dirty="0" smtClean="0"/>
              <a:t> в нашому </a:t>
            </a:r>
            <a:r>
              <a:rPr lang="uk-UA" sz="4000" b="1" dirty="0" err="1" smtClean="0"/>
              <a:t>житті”</a:t>
            </a:r>
            <a:r>
              <a:rPr lang="uk-UA" sz="4000" b="1" dirty="0" smtClean="0"/>
              <a:t/>
            </a:r>
            <a:br>
              <a:rPr lang="uk-UA" sz="4000" b="1" dirty="0" smtClean="0"/>
            </a:br>
            <a:endParaRPr lang="uk-UA" sz="4000" b="1" dirty="0"/>
          </a:p>
        </p:txBody>
      </p:sp>
      <p:pic>
        <p:nvPicPr>
          <p:cNvPr id="7170" name="Picture 2"/>
          <p:cNvPicPr>
            <a:picLocks noChangeAspect="1" noChangeArrowheads="1"/>
          </p:cNvPicPr>
          <p:nvPr/>
        </p:nvPicPr>
        <p:blipFill>
          <a:blip r:embed="rId2" cstate="print"/>
          <a:srcRect/>
          <a:stretch>
            <a:fillRect/>
          </a:stretch>
        </p:blipFill>
        <p:spPr bwMode="auto">
          <a:xfrm>
            <a:off x="285720" y="2285992"/>
            <a:ext cx="3342648" cy="2500354"/>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cstate="print"/>
          <a:srcRect/>
          <a:stretch>
            <a:fillRect/>
          </a:stretch>
        </p:blipFill>
        <p:spPr bwMode="auto">
          <a:xfrm>
            <a:off x="3786182" y="4286232"/>
            <a:ext cx="3438120" cy="2571768"/>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cstate="print"/>
          <a:srcRect/>
          <a:stretch>
            <a:fillRect/>
          </a:stretch>
        </p:blipFill>
        <p:spPr bwMode="auto">
          <a:xfrm>
            <a:off x="5562914" y="1928802"/>
            <a:ext cx="3295366" cy="2143140"/>
          </a:xfrm>
          <a:prstGeom prst="rect">
            <a:avLst/>
          </a:prstGeom>
          <a:noFill/>
          <a:ln w="9525">
            <a:noFill/>
            <a:miter lim="800000"/>
            <a:headEnd/>
            <a:tailEnd/>
          </a:ln>
          <a:effectLst/>
        </p:spPr>
      </p:pic>
    </p:spTree>
  </p:cSld>
  <p:clrMapOvr>
    <a:masterClrMapping/>
  </p:clrMapOvr>
  <p:transition>
    <p:pull dir="l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357298"/>
            <a:ext cx="8305800" cy="1000132"/>
          </a:xfrm>
        </p:spPr>
        <p:txBody>
          <a:bodyPr>
            <a:normAutofit fontScale="90000"/>
          </a:bodyPr>
          <a:lstStyle/>
          <a:p>
            <a:pPr algn="ctr"/>
            <a:r>
              <a:rPr lang="uk-UA" sz="3600" dirty="0" err="1" smtClean="0"/>
              <a:t>Тренінгове</a:t>
            </a:r>
            <a:r>
              <a:rPr lang="uk-UA" sz="3600" dirty="0" smtClean="0"/>
              <a:t> заняття </a:t>
            </a:r>
            <a:r>
              <a:rPr lang="uk-UA" dirty="0" smtClean="0"/>
              <a:t/>
            </a:r>
            <a:br>
              <a:rPr lang="uk-UA" dirty="0" smtClean="0"/>
            </a:br>
            <a:r>
              <a:rPr lang="uk-UA" sz="4000" b="1" dirty="0" err="1" smtClean="0"/>
              <a:t>“Мій</a:t>
            </a:r>
            <a:r>
              <a:rPr lang="uk-UA" sz="4000" b="1" dirty="0" smtClean="0"/>
              <a:t> емоційний </a:t>
            </a:r>
            <a:r>
              <a:rPr lang="uk-UA" sz="4000" b="1" dirty="0" err="1" smtClean="0"/>
              <a:t>світ”</a:t>
            </a:r>
            <a:r>
              <a:rPr lang="uk-UA" sz="4000" b="1" dirty="0" smtClean="0"/>
              <a:t/>
            </a:r>
            <a:br>
              <a:rPr lang="uk-UA" sz="4000" b="1" dirty="0" smtClean="0"/>
            </a:br>
            <a:endParaRPr lang="uk-UA" sz="4000" b="1" dirty="0"/>
          </a:p>
        </p:txBody>
      </p:sp>
      <p:pic>
        <p:nvPicPr>
          <p:cNvPr id="8194" name="Picture 2"/>
          <p:cNvPicPr>
            <a:picLocks noChangeAspect="1" noChangeArrowheads="1"/>
          </p:cNvPicPr>
          <p:nvPr/>
        </p:nvPicPr>
        <p:blipFill>
          <a:blip r:embed="rId2" cstate="print"/>
          <a:srcRect/>
          <a:stretch>
            <a:fillRect/>
          </a:stretch>
        </p:blipFill>
        <p:spPr bwMode="auto">
          <a:xfrm>
            <a:off x="928662" y="4331023"/>
            <a:ext cx="3378240" cy="2526977"/>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cstate="print"/>
          <a:srcRect/>
          <a:stretch>
            <a:fillRect/>
          </a:stretch>
        </p:blipFill>
        <p:spPr bwMode="auto">
          <a:xfrm>
            <a:off x="0" y="1857364"/>
            <a:ext cx="3286148" cy="2458090"/>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cstate="print"/>
          <a:srcRect/>
          <a:stretch>
            <a:fillRect/>
          </a:stretch>
        </p:blipFill>
        <p:spPr bwMode="auto">
          <a:xfrm>
            <a:off x="4786314" y="2643182"/>
            <a:ext cx="4106643" cy="3286148"/>
          </a:xfrm>
          <a:prstGeom prst="rect">
            <a:avLst/>
          </a:prstGeom>
          <a:noFill/>
          <a:ln w="9525">
            <a:noFill/>
            <a:miter lim="800000"/>
            <a:headEnd/>
            <a:tailEnd/>
          </a:ln>
          <a:effectLst/>
        </p:spPr>
      </p:pic>
    </p:spTree>
  </p:cSld>
  <p:clrMapOvr>
    <a:masterClrMapping/>
  </p:clrMapOvr>
  <p:transition>
    <p:split dir="in"/>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3600" b="1" dirty="0" smtClean="0"/>
              <a:t>Міжнародна акція </a:t>
            </a:r>
            <a:br>
              <a:rPr lang="uk-UA" sz="3600" b="1" dirty="0" smtClean="0"/>
            </a:br>
            <a:r>
              <a:rPr lang="uk-UA" sz="3600" b="1" dirty="0" smtClean="0"/>
              <a:t>16 днів проти насильства</a:t>
            </a:r>
            <a:endParaRPr lang="uk-UA" sz="3600" b="1" dirty="0"/>
          </a:p>
        </p:txBody>
      </p:sp>
      <p:pic>
        <p:nvPicPr>
          <p:cNvPr id="9218" name="Picture 2"/>
          <p:cNvPicPr>
            <a:picLocks noChangeAspect="1" noChangeArrowheads="1"/>
          </p:cNvPicPr>
          <p:nvPr/>
        </p:nvPicPr>
        <p:blipFill>
          <a:blip r:embed="rId2" cstate="print"/>
          <a:srcRect/>
          <a:stretch>
            <a:fillRect/>
          </a:stretch>
        </p:blipFill>
        <p:spPr bwMode="auto">
          <a:xfrm>
            <a:off x="214282" y="2214554"/>
            <a:ext cx="3247113" cy="2428892"/>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cstate="print"/>
          <a:srcRect/>
          <a:stretch>
            <a:fillRect/>
          </a:stretch>
        </p:blipFill>
        <p:spPr bwMode="auto">
          <a:xfrm>
            <a:off x="3571868" y="3571876"/>
            <a:ext cx="3214710" cy="24046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85728"/>
            <a:ext cx="8305800" cy="1143000"/>
          </a:xfrm>
        </p:spPr>
        <p:txBody>
          <a:bodyPr>
            <a:normAutofit/>
          </a:bodyPr>
          <a:lstStyle/>
          <a:p>
            <a:pPr algn="ctr"/>
            <a:r>
              <a:rPr lang="uk-UA" sz="3600" b="1" dirty="0" smtClean="0"/>
              <a:t>Міжнародний день обіймів</a:t>
            </a:r>
            <a:endParaRPr lang="uk-UA" sz="3600" b="1" dirty="0"/>
          </a:p>
        </p:txBody>
      </p:sp>
      <p:pic>
        <p:nvPicPr>
          <p:cNvPr id="10242" name="Picture 2"/>
          <p:cNvPicPr>
            <a:picLocks noChangeAspect="1" noChangeArrowheads="1"/>
          </p:cNvPicPr>
          <p:nvPr/>
        </p:nvPicPr>
        <p:blipFill>
          <a:blip r:embed="rId2"/>
          <a:srcRect/>
          <a:stretch>
            <a:fillRect/>
          </a:stretch>
        </p:blipFill>
        <p:spPr bwMode="auto">
          <a:xfrm>
            <a:off x="2786050" y="4143380"/>
            <a:ext cx="3143240" cy="235743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cstate="print"/>
          <a:srcRect/>
          <a:stretch>
            <a:fillRect/>
          </a:stretch>
        </p:blipFill>
        <p:spPr bwMode="auto">
          <a:xfrm>
            <a:off x="6858016" y="4143356"/>
            <a:ext cx="2035983" cy="2714644"/>
          </a:xfrm>
          <a:prstGeom prst="rect">
            <a:avLst/>
          </a:prstGeom>
          <a:noFill/>
          <a:ln w="9525">
            <a:noFill/>
            <a:miter lim="800000"/>
            <a:headEnd/>
            <a:tailEnd/>
          </a:ln>
          <a:effectLst/>
        </p:spPr>
      </p:pic>
      <p:pic>
        <p:nvPicPr>
          <p:cNvPr id="10244" name="Picture 4"/>
          <p:cNvPicPr>
            <a:picLocks noChangeAspect="1" noChangeArrowheads="1"/>
          </p:cNvPicPr>
          <p:nvPr/>
        </p:nvPicPr>
        <p:blipFill>
          <a:blip r:embed="rId4"/>
          <a:srcRect/>
          <a:stretch>
            <a:fillRect/>
          </a:stretch>
        </p:blipFill>
        <p:spPr bwMode="auto">
          <a:xfrm>
            <a:off x="4357686" y="1500174"/>
            <a:ext cx="3331625" cy="2498719"/>
          </a:xfrm>
          <a:prstGeom prst="rect">
            <a:avLst/>
          </a:prstGeom>
          <a:noFill/>
          <a:ln w="9525">
            <a:noFill/>
            <a:miter lim="800000"/>
            <a:headEnd/>
            <a:tailEnd/>
          </a:ln>
          <a:effectLst/>
        </p:spPr>
      </p:pic>
      <p:pic>
        <p:nvPicPr>
          <p:cNvPr id="10245" name="Picture 5"/>
          <p:cNvPicPr>
            <a:picLocks noChangeAspect="1" noChangeArrowheads="1"/>
          </p:cNvPicPr>
          <p:nvPr/>
        </p:nvPicPr>
        <p:blipFill>
          <a:blip r:embed="rId5" cstate="print"/>
          <a:srcRect/>
          <a:stretch>
            <a:fillRect/>
          </a:stretch>
        </p:blipFill>
        <p:spPr bwMode="auto">
          <a:xfrm>
            <a:off x="642910" y="1714488"/>
            <a:ext cx="1930381" cy="2573841"/>
          </a:xfrm>
          <a:prstGeom prst="rect">
            <a:avLst/>
          </a:prstGeom>
          <a:noFill/>
          <a:ln w="9525">
            <a:noFill/>
            <a:miter lim="800000"/>
            <a:headEnd/>
            <a:tailEnd/>
          </a:ln>
          <a:effectLst/>
        </p:spPr>
      </p:pic>
    </p:spTree>
  </p:cSld>
  <p:clrMapOvr>
    <a:masterClrMapping/>
  </p:clrMapOvr>
  <p:transition>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285860"/>
            <a:ext cx="8305800" cy="1143000"/>
          </a:xfrm>
        </p:spPr>
        <p:txBody>
          <a:bodyPr>
            <a:normAutofit fontScale="90000"/>
          </a:bodyPr>
          <a:lstStyle/>
          <a:p>
            <a:pPr algn="ctr"/>
            <a:r>
              <a:rPr lang="uk-UA" sz="3600" dirty="0" smtClean="0"/>
              <a:t>Розважальне шоу</a:t>
            </a:r>
            <a:br>
              <a:rPr lang="uk-UA" sz="3600" dirty="0" smtClean="0"/>
            </a:br>
            <a:r>
              <a:rPr lang="uk-UA" dirty="0" smtClean="0"/>
              <a:t>“ </a:t>
            </a:r>
            <a:r>
              <a:rPr lang="uk-UA" sz="4000" b="1" dirty="0" smtClean="0"/>
              <a:t>Леді </a:t>
            </a:r>
            <a:r>
              <a:rPr lang="uk-UA" sz="4000" b="1" dirty="0" err="1" smtClean="0"/>
              <a:t>енд</a:t>
            </a:r>
            <a:r>
              <a:rPr lang="uk-UA" sz="4000" b="1" dirty="0" smtClean="0"/>
              <a:t> </a:t>
            </a:r>
            <a:r>
              <a:rPr lang="uk-UA" sz="4000" b="1" dirty="0" err="1" smtClean="0"/>
              <a:t>джентельмени”</a:t>
            </a:r>
            <a:r>
              <a:rPr lang="uk-UA" sz="4000" b="1" dirty="0" smtClean="0"/>
              <a:t> </a:t>
            </a:r>
            <a:br>
              <a:rPr lang="uk-UA" sz="4000" b="1" dirty="0" smtClean="0"/>
            </a:br>
            <a:endParaRPr lang="uk-UA" sz="4000" b="1" dirty="0"/>
          </a:p>
        </p:txBody>
      </p:sp>
      <p:pic>
        <p:nvPicPr>
          <p:cNvPr id="11266" name="Picture 2" descr="Koh"/>
          <p:cNvPicPr>
            <a:picLocks noChangeAspect="1" noChangeArrowheads="1"/>
          </p:cNvPicPr>
          <p:nvPr/>
        </p:nvPicPr>
        <p:blipFill>
          <a:blip r:embed="rId2"/>
          <a:srcRect/>
          <a:stretch>
            <a:fillRect/>
          </a:stretch>
        </p:blipFill>
        <p:spPr bwMode="auto">
          <a:xfrm>
            <a:off x="642909" y="2285992"/>
            <a:ext cx="3954601" cy="2214578"/>
          </a:xfrm>
          <a:prstGeom prst="rect">
            <a:avLst/>
          </a:prstGeom>
          <a:noFill/>
        </p:spPr>
      </p:pic>
      <p:pic>
        <p:nvPicPr>
          <p:cNvPr id="11268" name="Picture 4" descr=" Koh-2"/>
          <p:cNvPicPr>
            <a:picLocks noChangeAspect="1" noChangeArrowheads="1"/>
          </p:cNvPicPr>
          <p:nvPr/>
        </p:nvPicPr>
        <p:blipFill>
          <a:blip r:embed="rId3"/>
          <a:srcRect/>
          <a:stretch>
            <a:fillRect/>
          </a:stretch>
        </p:blipFill>
        <p:spPr bwMode="auto">
          <a:xfrm>
            <a:off x="5143504" y="3786190"/>
            <a:ext cx="3810000" cy="2143125"/>
          </a:xfrm>
          <a:prstGeom prst="rect">
            <a:avLst/>
          </a:prstGeom>
          <a:noFill/>
        </p:spPr>
      </p:pic>
      <p:sp>
        <p:nvSpPr>
          <p:cNvPr id="5" name="Заголовок 1"/>
          <p:cNvSpPr txBox="1">
            <a:spLocks/>
          </p:cNvSpPr>
          <p:nvPr/>
        </p:nvSpPr>
        <p:spPr>
          <a:xfrm>
            <a:off x="5000628" y="2714620"/>
            <a:ext cx="3047992" cy="500066"/>
          </a:xfrm>
          <a:prstGeom prst="rect">
            <a:avLst/>
          </a:prstGeom>
        </p:spPr>
        <p:txBody>
          <a:bodyPr vert="horz" lIns="0" tIns="45720" rIns="0" bIns="0" anchor="b">
            <a:normAutofit fontScale="67500" lnSpcReduction="20000"/>
            <a:scene3d>
              <a:camera prst="orthographicFront"/>
              <a:lightRig rig="freezing" dir="t">
                <a:rot lat="0" lon="0" rev="5640000"/>
              </a:lightRig>
            </a:scene3d>
            <a:sp3d prstMaterial="flat">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5000" b="0" i="0" u="none" strike="noStrike" kern="1200" cap="none" spc="0" normalizeH="0" baseline="0" noProof="0" dirty="0" smtClean="0">
                <a:ln>
                  <a:noFill/>
                </a:ln>
                <a:solidFill>
                  <a:srgbClr val="FF0000"/>
                </a:solidFill>
                <a:effectLst/>
                <a:uLnTx/>
                <a:uFillTx/>
                <a:latin typeface="+mj-lt"/>
                <a:ea typeface="+mj-ea"/>
                <a:cs typeface="+mj-cs"/>
              </a:rPr>
              <a:t>ЗОШ Іст.№6</a:t>
            </a:r>
            <a:endParaRPr kumimoji="0" lang="uk-UA" sz="5000" b="0"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ransition>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sz="3600" dirty="0" err="1" smtClean="0"/>
              <a:t>Арт-терапевтивчне</a:t>
            </a:r>
            <a:r>
              <a:rPr lang="uk-UA" sz="3600" dirty="0" smtClean="0"/>
              <a:t> заняття </a:t>
            </a:r>
            <a:br>
              <a:rPr lang="uk-UA" sz="3600" dirty="0" smtClean="0"/>
            </a:br>
            <a:r>
              <a:rPr lang="uk-UA" dirty="0" err="1" smtClean="0"/>
              <a:t>“</a:t>
            </a:r>
            <a:r>
              <a:rPr lang="uk-UA" sz="4000" b="1" dirty="0" err="1" smtClean="0"/>
              <a:t>Стресостійкість</a:t>
            </a:r>
            <a:r>
              <a:rPr lang="uk-UA" sz="4000" b="1" dirty="0" smtClean="0"/>
              <a:t> </a:t>
            </a:r>
            <a:r>
              <a:rPr lang="uk-UA" sz="4000" b="1" dirty="0" err="1" smtClean="0"/>
              <a:t>педагога”</a:t>
            </a:r>
            <a:endParaRPr lang="uk-UA" sz="4000" b="1" dirty="0"/>
          </a:p>
        </p:txBody>
      </p:sp>
      <p:pic>
        <p:nvPicPr>
          <p:cNvPr id="3074" name="Picture 2"/>
          <p:cNvPicPr>
            <a:picLocks noChangeAspect="1" noChangeArrowheads="1"/>
          </p:cNvPicPr>
          <p:nvPr/>
        </p:nvPicPr>
        <p:blipFill>
          <a:blip r:embed="rId2" cstate="print"/>
          <a:srcRect/>
          <a:stretch>
            <a:fillRect/>
          </a:stretch>
        </p:blipFill>
        <p:spPr bwMode="auto">
          <a:xfrm>
            <a:off x="857224" y="2128724"/>
            <a:ext cx="7143800" cy="401838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428604"/>
            <a:ext cx="8305800" cy="938962"/>
          </a:xfrm>
        </p:spPr>
        <p:txBody>
          <a:bodyPr>
            <a:normAutofit fontScale="90000"/>
          </a:bodyPr>
          <a:lstStyle/>
          <a:p>
            <a:pPr algn="ctr"/>
            <a:r>
              <a:rPr lang="uk-UA" sz="3600" dirty="0" smtClean="0"/>
              <a:t>Акція </a:t>
            </a:r>
            <a:r>
              <a:rPr lang="uk-UA" dirty="0" smtClean="0"/>
              <a:t/>
            </a:r>
            <a:br>
              <a:rPr lang="uk-UA" dirty="0" smtClean="0"/>
            </a:br>
            <a:r>
              <a:rPr lang="uk-UA" dirty="0" err="1" smtClean="0"/>
              <a:t>“Серце</a:t>
            </a:r>
            <a:r>
              <a:rPr lang="uk-UA" dirty="0" smtClean="0"/>
              <a:t> </a:t>
            </a:r>
            <a:r>
              <a:rPr lang="uk-UA" dirty="0" err="1" smtClean="0"/>
              <a:t>доброти”</a:t>
            </a:r>
            <a:endParaRPr lang="uk-UA" dirty="0"/>
          </a:p>
        </p:txBody>
      </p:sp>
      <p:pic>
        <p:nvPicPr>
          <p:cNvPr id="38914" name="Picture 2" descr=" Koh-4"/>
          <p:cNvPicPr>
            <a:picLocks noChangeAspect="1" noChangeArrowheads="1"/>
          </p:cNvPicPr>
          <p:nvPr/>
        </p:nvPicPr>
        <p:blipFill>
          <a:blip r:embed="rId2"/>
          <a:srcRect/>
          <a:stretch>
            <a:fillRect/>
          </a:stretch>
        </p:blipFill>
        <p:spPr bwMode="auto">
          <a:xfrm>
            <a:off x="357158" y="1928802"/>
            <a:ext cx="2857500" cy="3810000"/>
          </a:xfrm>
          <a:prstGeom prst="rect">
            <a:avLst/>
          </a:prstGeom>
          <a:noFill/>
        </p:spPr>
      </p:pic>
      <p:pic>
        <p:nvPicPr>
          <p:cNvPr id="38916" name="Picture 4" descr=" Koh-5"/>
          <p:cNvPicPr>
            <a:picLocks noChangeAspect="1" noChangeArrowheads="1"/>
          </p:cNvPicPr>
          <p:nvPr/>
        </p:nvPicPr>
        <p:blipFill>
          <a:blip r:embed="rId3"/>
          <a:srcRect/>
          <a:stretch>
            <a:fillRect/>
          </a:stretch>
        </p:blipFill>
        <p:spPr bwMode="auto">
          <a:xfrm>
            <a:off x="4572000" y="2071678"/>
            <a:ext cx="2928958" cy="4429156"/>
          </a:xfrm>
          <a:prstGeom prst="rect">
            <a:avLst/>
          </a:prstGeom>
          <a:noFill/>
        </p:spPr>
      </p:pic>
    </p:spTree>
  </p:cSld>
  <p:clrMapOvr>
    <a:masterClrMapping/>
  </p:clrMapOvr>
  <p:transition>
    <p:randomBa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500042"/>
            <a:ext cx="8305800" cy="857256"/>
          </a:xfrm>
        </p:spPr>
        <p:txBody>
          <a:bodyPr>
            <a:normAutofit fontScale="90000"/>
          </a:bodyPr>
          <a:lstStyle/>
          <a:p>
            <a:pPr algn="ctr"/>
            <a:r>
              <a:rPr lang="uk-UA" sz="3600" dirty="0" smtClean="0"/>
              <a:t>Лекторій</a:t>
            </a:r>
            <a:br>
              <a:rPr lang="uk-UA" sz="3600" dirty="0" smtClean="0"/>
            </a:br>
            <a:r>
              <a:rPr lang="uk-UA" dirty="0" err="1" smtClean="0"/>
              <a:t>“Булінг</a:t>
            </a:r>
            <a:r>
              <a:rPr lang="uk-UA" dirty="0" smtClean="0"/>
              <a:t> та його </a:t>
            </a:r>
            <a:r>
              <a:rPr lang="uk-UA" dirty="0" err="1" smtClean="0"/>
              <a:t>наслідки”</a:t>
            </a:r>
            <a:endParaRPr lang="uk-UA" dirty="0"/>
          </a:p>
        </p:txBody>
      </p:sp>
      <p:pic>
        <p:nvPicPr>
          <p:cNvPr id="39938" name="Picture 2" descr=" Pol"/>
          <p:cNvPicPr>
            <a:picLocks noChangeAspect="1" noChangeArrowheads="1"/>
          </p:cNvPicPr>
          <p:nvPr/>
        </p:nvPicPr>
        <p:blipFill>
          <a:blip r:embed="rId2"/>
          <a:srcRect/>
          <a:stretch>
            <a:fillRect/>
          </a:stretch>
        </p:blipFill>
        <p:spPr bwMode="auto">
          <a:xfrm>
            <a:off x="285720" y="1714488"/>
            <a:ext cx="4286250" cy="2409826"/>
          </a:xfrm>
          <a:prstGeom prst="rect">
            <a:avLst/>
          </a:prstGeom>
          <a:noFill/>
        </p:spPr>
      </p:pic>
      <p:pic>
        <p:nvPicPr>
          <p:cNvPr id="39940" name="Picture 4" descr="  Pol-2"/>
          <p:cNvPicPr>
            <a:picLocks noChangeAspect="1" noChangeArrowheads="1"/>
          </p:cNvPicPr>
          <p:nvPr/>
        </p:nvPicPr>
        <p:blipFill>
          <a:blip r:embed="rId3"/>
          <a:srcRect/>
          <a:stretch>
            <a:fillRect/>
          </a:stretch>
        </p:blipFill>
        <p:spPr bwMode="auto">
          <a:xfrm>
            <a:off x="4643438" y="1500174"/>
            <a:ext cx="4286250" cy="2409826"/>
          </a:xfrm>
          <a:prstGeom prst="rect">
            <a:avLst/>
          </a:prstGeom>
          <a:noFill/>
        </p:spPr>
      </p:pic>
      <p:pic>
        <p:nvPicPr>
          <p:cNvPr id="39942" name="Picture 6" descr=" Pol-1"/>
          <p:cNvPicPr>
            <a:picLocks noChangeAspect="1" noChangeArrowheads="1"/>
          </p:cNvPicPr>
          <p:nvPr/>
        </p:nvPicPr>
        <p:blipFill>
          <a:blip r:embed="rId4"/>
          <a:srcRect/>
          <a:stretch>
            <a:fillRect/>
          </a:stretch>
        </p:blipFill>
        <p:spPr bwMode="auto">
          <a:xfrm>
            <a:off x="3071802" y="4214818"/>
            <a:ext cx="4286250" cy="2409826"/>
          </a:xfrm>
          <a:prstGeom prst="rect">
            <a:avLst/>
          </a:prstGeom>
          <a:noFill/>
        </p:spPr>
      </p:pic>
    </p:spTree>
  </p:cSld>
  <p:clrMapOvr>
    <a:masterClrMapping/>
  </p:clrMapOvr>
  <p:transition>
    <p:cover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714356"/>
            <a:ext cx="8305800" cy="1000132"/>
          </a:xfrm>
        </p:spPr>
        <p:txBody>
          <a:bodyPr>
            <a:normAutofit fontScale="90000"/>
          </a:bodyPr>
          <a:lstStyle/>
          <a:p>
            <a:pPr algn="ctr"/>
            <a:r>
              <a:rPr lang="uk-UA" sz="3600" dirty="0" smtClean="0"/>
              <a:t>Акція</a:t>
            </a:r>
            <a:r>
              <a:rPr lang="uk-UA" dirty="0" smtClean="0"/>
              <a:t/>
            </a:r>
            <a:br>
              <a:rPr lang="uk-UA" dirty="0" smtClean="0"/>
            </a:br>
            <a:r>
              <a:rPr lang="uk-UA" sz="4000" b="1" dirty="0" err="1" smtClean="0"/>
              <a:t>“Дерево</a:t>
            </a:r>
            <a:r>
              <a:rPr lang="uk-UA" sz="4000" b="1" dirty="0" smtClean="0"/>
              <a:t> </a:t>
            </a:r>
            <a:r>
              <a:rPr lang="uk-UA" sz="4000" b="1" dirty="0" err="1" smtClean="0"/>
              <a:t>подяки”</a:t>
            </a:r>
            <a:endParaRPr lang="uk-UA" sz="4000" b="1" dirty="0"/>
          </a:p>
        </p:txBody>
      </p:sp>
      <p:pic>
        <p:nvPicPr>
          <p:cNvPr id="40962" name="Picture 2" descr=" Derevo-1"/>
          <p:cNvPicPr>
            <a:picLocks noChangeAspect="1" noChangeArrowheads="1"/>
          </p:cNvPicPr>
          <p:nvPr/>
        </p:nvPicPr>
        <p:blipFill>
          <a:blip r:embed="rId2"/>
          <a:srcRect/>
          <a:stretch>
            <a:fillRect/>
          </a:stretch>
        </p:blipFill>
        <p:spPr bwMode="auto">
          <a:xfrm>
            <a:off x="214282" y="2143116"/>
            <a:ext cx="3010028" cy="4572032"/>
          </a:xfrm>
          <a:prstGeom prst="rect">
            <a:avLst/>
          </a:prstGeom>
          <a:noFill/>
        </p:spPr>
      </p:pic>
      <p:pic>
        <p:nvPicPr>
          <p:cNvPr id="40964" name="Picture 4" descr=" Derevo-2"/>
          <p:cNvPicPr>
            <a:picLocks noChangeAspect="1" noChangeArrowheads="1"/>
          </p:cNvPicPr>
          <p:nvPr/>
        </p:nvPicPr>
        <p:blipFill>
          <a:blip r:embed="rId3"/>
          <a:srcRect/>
          <a:stretch>
            <a:fillRect/>
          </a:stretch>
        </p:blipFill>
        <p:spPr bwMode="auto">
          <a:xfrm>
            <a:off x="4214809" y="2571744"/>
            <a:ext cx="4699033" cy="2643206"/>
          </a:xfrm>
          <a:prstGeom prst="rect">
            <a:avLst/>
          </a:prstGeom>
          <a:noFill/>
        </p:spPr>
      </p:pic>
    </p:spTree>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81772"/>
          </a:xfrm>
        </p:spPr>
        <p:txBody>
          <a:bodyPr>
            <a:normAutofit fontScale="90000"/>
          </a:bodyPr>
          <a:lstStyle/>
          <a:p>
            <a:pPr algn="ctr"/>
            <a:r>
              <a:rPr lang="uk-UA" dirty="0" smtClean="0"/>
              <a:t>Соціальна структура </a:t>
            </a:r>
            <a:r>
              <a:rPr lang="uk-UA" dirty="0" err="1" smtClean="0"/>
              <a:t>булінгу</a:t>
            </a:r>
            <a:r>
              <a:rPr lang="uk-UA" dirty="0" smtClean="0"/>
              <a:t/>
            </a:r>
            <a:br>
              <a:rPr lang="uk-UA" dirty="0" smtClean="0"/>
            </a:br>
            <a:endParaRPr lang="uk-UA" dirty="0"/>
          </a:p>
        </p:txBody>
      </p:sp>
      <p:sp>
        <p:nvSpPr>
          <p:cNvPr id="3" name="Содержимое 2"/>
          <p:cNvSpPr>
            <a:spLocks noGrp="1"/>
          </p:cNvSpPr>
          <p:nvPr>
            <p:ph idx="1"/>
          </p:nvPr>
        </p:nvSpPr>
        <p:spPr>
          <a:xfrm>
            <a:off x="457200" y="1142985"/>
            <a:ext cx="8229600" cy="1714512"/>
          </a:xfrm>
        </p:spPr>
        <p:txBody>
          <a:bodyPr/>
          <a:lstStyle/>
          <a:p>
            <a:r>
              <a:rPr lang="uk-UA" dirty="0" smtClean="0"/>
              <a:t>кривдник (</a:t>
            </a:r>
            <a:r>
              <a:rPr lang="uk-UA" dirty="0" err="1" smtClean="0"/>
              <a:t>булер</a:t>
            </a:r>
            <a:r>
              <a:rPr lang="uk-UA" dirty="0" smtClean="0"/>
              <a:t>)</a:t>
            </a:r>
          </a:p>
          <a:p>
            <a:r>
              <a:rPr lang="uk-UA" dirty="0" smtClean="0"/>
              <a:t>потерпілий (жертва </a:t>
            </a:r>
            <a:r>
              <a:rPr lang="uk-UA" dirty="0" err="1" smtClean="0"/>
              <a:t>булінгу</a:t>
            </a:r>
            <a:r>
              <a:rPr lang="uk-UA" dirty="0" smtClean="0"/>
              <a:t>)</a:t>
            </a:r>
          </a:p>
          <a:p>
            <a:r>
              <a:rPr lang="uk-UA" dirty="0" smtClean="0"/>
              <a:t>спостерігач</a:t>
            </a:r>
          </a:p>
          <a:p>
            <a:endParaRPr lang="uk-UA" dirty="0"/>
          </a:p>
        </p:txBody>
      </p:sp>
      <p:pic>
        <p:nvPicPr>
          <p:cNvPr id="4" name="Рисунок 3" descr="Картинки по запросу соціальна структура булінгу"/>
          <p:cNvPicPr/>
          <p:nvPr/>
        </p:nvPicPr>
        <p:blipFill>
          <a:blip r:embed="rId2"/>
          <a:srcRect/>
          <a:stretch>
            <a:fillRect/>
          </a:stretch>
        </p:blipFill>
        <p:spPr bwMode="auto">
          <a:xfrm>
            <a:off x="0" y="2786058"/>
            <a:ext cx="9144000" cy="4071942"/>
          </a:xfrm>
          <a:prstGeom prst="rect">
            <a:avLst/>
          </a:prstGeom>
          <a:noFill/>
          <a:ln w="9525">
            <a:noFill/>
            <a:miter lim="800000"/>
            <a:headEnd/>
            <a:tailEnd/>
          </a:ln>
        </p:spPr>
      </p:pic>
    </p:spTree>
    <p:extLst>
      <p:ext uri="{BB962C8B-B14F-4D97-AF65-F5344CB8AC3E}">
        <p14:creationId xmlns="" xmlns:p14="http://schemas.microsoft.com/office/powerpoint/2010/main" val="3835399154"/>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500042"/>
            <a:ext cx="8305800" cy="867524"/>
          </a:xfrm>
        </p:spPr>
        <p:txBody>
          <a:bodyPr>
            <a:normAutofit fontScale="90000"/>
          </a:bodyPr>
          <a:lstStyle/>
          <a:p>
            <a:pPr algn="ctr"/>
            <a:r>
              <a:rPr lang="uk-UA" dirty="0" smtClean="0"/>
              <a:t/>
            </a:r>
            <a:br>
              <a:rPr lang="uk-UA" dirty="0" smtClean="0"/>
            </a:br>
            <a:r>
              <a:rPr lang="uk-UA" sz="3600" dirty="0" smtClean="0"/>
              <a:t>Інтелектуальне шоу</a:t>
            </a:r>
            <a:br>
              <a:rPr lang="uk-UA" sz="3600" dirty="0" smtClean="0"/>
            </a:br>
            <a:r>
              <a:rPr lang="uk-UA" sz="4000" b="1" dirty="0" err="1" smtClean="0"/>
              <a:t>“Подорож</a:t>
            </a:r>
            <a:r>
              <a:rPr lang="uk-UA" sz="4000" b="1" dirty="0" smtClean="0"/>
              <a:t> у </a:t>
            </a:r>
            <a:r>
              <a:rPr lang="uk-UA" sz="4000" b="1" dirty="0" err="1" smtClean="0"/>
              <a:t>Мовограй”</a:t>
            </a:r>
            <a:endParaRPr lang="uk-UA" sz="4000" b="1" dirty="0"/>
          </a:p>
        </p:txBody>
      </p:sp>
      <p:pic>
        <p:nvPicPr>
          <p:cNvPr id="43010" name="Picture 2" descr="http://6school.org.ua/images/news/_Est-8.jpg"/>
          <p:cNvPicPr>
            <a:picLocks noChangeAspect="1" noChangeArrowheads="1"/>
          </p:cNvPicPr>
          <p:nvPr/>
        </p:nvPicPr>
        <p:blipFill>
          <a:blip r:embed="rId2"/>
          <a:srcRect/>
          <a:stretch>
            <a:fillRect/>
          </a:stretch>
        </p:blipFill>
        <p:spPr bwMode="auto">
          <a:xfrm>
            <a:off x="214282" y="2000240"/>
            <a:ext cx="3810000" cy="2857500"/>
          </a:xfrm>
          <a:prstGeom prst="rect">
            <a:avLst/>
          </a:prstGeom>
          <a:noFill/>
        </p:spPr>
      </p:pic>
      <p:pic>
        <p:nvPicPr>
          <p:cNvPr id="43012" name="Picture 4" descr=" Est-9"/>
          <p:cNvPicPr>
            <a:picLocks noChangeAspect="1" noChangeArrowheads="1"/>
          </p:cNvPicPr>
          <p:nvPr/>
        </p:nvPicPr>
        <p:blipFill>
          <a:blip r:embed="rId3"/>
          <a:srcRect/>
          <a:stretch>
            <a:fillRect/>
          </a:stretch>
        </p:blipFill>
        <p:spPr bwMode="auto">
          <a:xfrm>
            <a:off x="4357686" y="4572008"/>
            <a:ext cx="3524250" cy="1981201"/>
          </a:xfrm>
          <a:prstGeom prst="rect">
            <a:avLst/>
          </a:prstGeom>
          <a:noFill/>
        </p:spPr>
      </p:pic>
      <p:pic>
        <p:nvPicPr>
          <p:cNvPr id="43014" name="Picture 6" descr=" Est-10"/>
          <p:cNvPicPr>
            <a:picLocks noChangeAspect="1" noChangeArrowheads="1"/>
          </p:cNvPicPr>
          <p:nvPr/>
        </p:nvPicPr>
        <p:blipFill>
          <a:blip r:embed="rId4"/>
          <a:srcRect/>
          <a:stretch>
            <a:fillRect/>
          </a:stretch>
        </p:blipFill>
        <p:spPr bwMode="auto">
          <a:xfrm>
            <a:off x="5000628" y="2143116"/>
            <a:ext cx="3524250" cy="1981201"/>
          </a:xfrm>
          <a:prstGeom prst="rect">
            <a:avLst/>
          </a:prstGeom>
          <a:noFill/>
        </p:spPr>
      </p:pic>
    </p:spTree>
  </p:cSld>
  <p:clrMapOvr>
    <a:masterClrMapping/>
  </p:clrMapOvr>
  <p:transition>
    <p:diamon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643050"/>
            <a:ext cx="8305800" cy="1143008"/>
          </a:xfrm>
        </p:spPr>
        <p:txBody>
          <a:bodyPr>
            <a:normAutofit fontScale="90000"/>
          </a:bodyPr>
          <a:lstStyle/>
          <a:p>
            <a:pPr algn="ctr"/>
            <a:r>
              <a:rPr lang="uk-UA" sz="3600" dirty="0" smtClean="0"/>
              <a:t/>
            </a:r>
            <a:br>
              <a:rPr lang="uk-UA" sz="3600" dirty="0" smtClean="0"/>
            </a:br>
            <a:r>
              <a:rPr lang="uk-UA" sz="3600" dirty="0" smtClean="0"/>
              <a:t/>
            </a:r>
            <a:br>
              <a:rPr lang="uk-UA" sz="3600" dirty="0" smtClean="0"/>
            </a:br>
            <a:r>
              <a:rPr lang="uk-UA" sz="3600" dirty="0" smtClean="0"/>
              <a:t/>
            </a:r>
            <a:br>
              <a:rPr lang="uk-UA" sz="3600" dirty="0" smtClean="0"/>
            </a:br>
            <a:r>
              <a:rPr lang="uk-UA" sz="3600" dirty="0" smtClean="0"/>
              <a:t/>
            </a:r>
            <a:br>
              <a:rPr lang="uk-UA" sz="3600" dirty="0" smtClean="0"/>
            </a:br>
            <a:r>
              <a:rPr lang="uk-UA" sz="3600" dirty="0" smtClean="0"/>
              <a:t/>
            </a:r>
            <a:br>
              <a:rPr lang="uk-UA" sz="3600" dirty="0" smtClean="0"/>
            </a:br>
            <a:r>
              <a:rPr lang="uk-UA" sz="3600" dirty="0" smtClean="0"/>
              <a:t/>
            </a:r>
            <a:br>
              <a:rPr lang="uk-UA" sz="3600" dirty="0" smtClean="0"/>
            </a:br>
            <a:r>
              <a:rPr lang="uk-UA" sz="3600" dirty="0" smtClean="0"/>
              <a:t>Проведення акції : </a:t>
            </a:r>
            <a:br>
              <a:rPr lang="uk-UA" sz="3600" dirty="0" smtClean="0"/>
            </a:br>
            <a:r>
              <a:rPr lang="uk-UA" sz="4000" b="1" dirty="0" smtClean="0"/>
              <a:t>«Дерево ввічливих слів» </a:t>
            </a:r>
            <a:br>
              <a:rPr lang="uk-UA" sz="4000" b="1" dirty="0" smtClean="0"/>
            </a:br>
            <a:r>
              <a:rPr lang="uk-UA" dirty="0" smtClean="0"/>
              <a:t/>
            </a:r>
            <a:br>
              <a:rPr lang="uk-UA" dirty="0" smtClean="0"/>
            </a:br>
            <a:endParaRPr lang="uk-UA" dirty="0"/>
          </a:p>
        </p:txBody>
      </p:sp>
      <p:pic>
        <p:nvPicPr>
          <p:cNvPr id="3" name="Рисунок 2" descr="C:\Users\user\Desktop\фото психолог\Image-1 (6).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7400" y="1714488"/>
            <a:ext cx="4014798" cy="5067312"/>
          </a:xfrm>
          <a:prstGeom prst="rect">
            <a:avLst/>
          </a:prstGeom>
          <a:noFill/>
          <a:ln>
            <a:noFill/>
          </a:ln>
        </p:spPr>
      </p:pic>
      <p:sp>
        <p:nvSpPr>
          <p:cNvPr id="4" name="Прямоугольник 3"/>
          <p:cNvSpPr/>
          <p:nvPr/>
        </p:nvSpPr>
        <p:spPr>
          <a:xfrm>
            <a:off x="6000760" y="214290"/>
            <a:ext cx="2842701" cy="523220"/>
          </a:xfrm>
          <a:prstGeom prst="rect">
            <a:avLst/>
          </a:prstGeom>
        </p:spPr>
        <p:txBody>
          <a:bodyPr wrap="none">
            <a:spAutoFit/>
          </a:bodyPr>
          <a:lstStyle/>
          <a:p>
            <a:r>
              <a:rPr lang="uk-UA" sz="2800" b="1" dirty="0" smtClean="0">
                <a:solidFill>
                  <a:srgbClr val="FF0000"/>
                </a:solidFill>
                <a:latin typeface="Times New Roman" pitchFamily="18" charset="0"/>
                <a:cs typeface="Times New Roman" pitchFamily="18" charset="0"/>
              </a:rPr>
              <a:t>ЗОШ І-ІІІ ст.№7</a:t>
            </a:r>
            <a:endParaRPr lang="uk-UA" sz="2800" b="1" dirty="0">
              <a:latin typeface="Times New Roman" pitchFamily="18" charset="0"/>
              <a:cs typeface="Times New Roman" pitchFamily="18" charset="0"/>
            </a:endParaRPr>
          </a:p>
        </p:txBody>
      </p:sp>
    </p:spTree>
  </p:cSld>
  <p:clrMapOvr>
    <a:masterClrMapping/>
  </p:clrMapOvr>
  <p:transition>
    <p:randomBa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sz="3600" dirty="0" smtClean="0"/>
              <a:t>Інформаційний стенд </a:t>
            </a:r>
            <a:r>
              <a:rPr lang="uk-UA" dirty="0" smtClean="0"/>
              <a:t/>
            </a:r>
            <a:br>
              <a:rPr lang="uk-UA" dirty="0" smtClean="0"/>
            </a:br>
            <a:r>
              <a:rPr lang="uk-UA" sz="4000" b="1" dirty="0" smtClean="0"/>
              <a:t>«Життя – найцінніший скарб людини!»</a:t>
            </a:r>
            <a:endParaRPr lang="uk-UA" sz="4000" b="1" dirty="0"/>
          </a:p>
        </p:txBody>
      </p:sp>
      <p:pic>
        <p:nvPicPr>
          <p:cNvPr id="3" name="Рисунок 2" descr="C:\Users\user\Desktop\фото психолог\Image-1 (2).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28825" y="1928802"/>
            <a:ext cx="3614745" cy="4705360"/>
          </a:xfrm>
          <a:prstGeom prst="rect">
            <a:avLst/>
          </a:prstGeom>
          <a:noFill/>
          <a:ln>
            <a:noFill/>
          </a:ln>
        </p:spPr>
      </p:pic>
    </p:spTree>
  </p:cSld>
  <p:clrMapOvr>
    <a:masterClrMapping/>
  </p:clrMapOvr>
  <p:transition>
    <p:wheel spokes="3"/>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357298"/>
            <a:ext cx="8305800" cy="1143000"/>
          </a:xfrm>
        </p:spPr>
        <p:txBody>
          <a:bodyPr>
            <a:normAutofit fontScale="90000"/>
          </a:bodyPr>
          <a:lstStyle/>
          <a:p>
            <a:pPr algn="ctr"/>
            <a:r>
              <a:rPr lang="uk-UA" dirty="0" smtClean="0"/>
              <a:t/>
            </a:r>
            <a:br>
              <a:rPr lang="uk-UA" dirty="0" smtClean="0"/>
            </a:br>
            <a:r>
              <a:rPr lang="uk-UA" dirty="0" smtClean="0"/>
              <a:t/>
            </a:r>
            <a:br>
              <a:rPr lang="uk-UA" dirty="0" smtClean="0"/>
            </a:br>
            <a:r>
              <a:rPr lang="uk-UA" sz="3600" dirty="0" smtClean="0"/>
              <a:t>Проведення тренінгу </a:t>
            </a:r>
            <a:r>
              <a:rPr lang="uk-UA" dirty="0" smtClean="0"/>
              <a:t/>
            </a:r>
            <a:br>
              <a:rPr lang="uk-UA" dirty="0" smtClean="0"/>
            </a:br>
            <a:r>
              <a:rPr lang="uk-UA" sz="4000" b="1" dirty="0" smtClean="0"/>
              <a:t>«Ми - проти насильства» </a:t>
            </a:r>
            <a:br>
              <a:rPr lang="uk-UA" sz="4000" b="1" dirty="0" smtClean="0"/>
            </a:br>
            <a:r>
              <a:rPr lang="uk-UA" sz="4000" b="1" dirty="0" smtClean="0"/>
              <a:t/>
            </a:r>
            <a:br>
              <a:rPr lang="uk-UA" sz="4000" b="1" dirty="0" smtClean="0"/>
            </a:br>
            <a:endParaRPr lang="uk-UA" sz="4000" b="1" dirty="0"/>
          </a:p>
        </p:txBody>
      </p:sp>
      <p:pic>
        <p:nvPicPr>
          <p:cNvPr id="3" name="Рисунок 2" descr="C:\Users\user\Desktop\фото психолог\Image-1 (8).jpg"/>
          <p:cNvPicPr/>
          <p:nvPr/>
        </p:nvPicPr>
        <p:blipFill>
          <a:blip r:embed="rId2">
            <a:extLst>
              <a:ext uri="{28A0092B-C50C-407E-A947-70E740481C1C}">
                <a14:useLocalDpi xmlns="" xmlns:a14="http://schemas.microsoft.com/office/drawing/2010/main" val="0"/>
              </a:ext>
            </a:extLst>
          </a:blip>
          <a:srcRect/>
          <a:stretch>
            <a:fillRect/>
          </a:stretch>
        </p:blipFill>
        <p:spPr bwMode="auto">
          <a:xfrm>
            <a:off x="1428728" y="2214554"/>
            <a:ext cx="5991161" cy="4187825"/>
          </a:xfrm>
          <a:prstGeom prst="rect">
            <a:avLst/>
          </a:prstGeom>
          <a:noFill/>
          <a:ln>
            <a:noFill/>
          </a:ln>
        </p:spPr>
      </p:pic>
    </p:spTree>
  </p:cSld>
  <p:clrMapOvr>
    <a:masterClrMapping/>
  </p:clrMapOvr>
  <p:transition>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1142984"/>
            <a:ext cx="8305800" cy="1143000"/>
          </a:xfrm>
        </p:spPr>
        <p:txBody>
          <a:bodyPr>
            <a:normAutofit fontScale="90000"/>
          </a:bodyPr>
          <a:lstStyle/>
          <a:p>
            <a:pPr algn="ctr"/>
            <a:r>
              <a:rPr lang="uk-UA" sz="3600" dirty="0" smtClean="0"/>
              <a:t>Години спілкування </a:t>
            </a:r>
            <a:br>
              <a:rPr lang="uk-UA" sz="3600" dirty="0" smtClean="0"/>
            </a:br>
            <a:r>
              <a:rPr lang="uk-UA" dirty="0" smtClean="0"/>
              <a:t>«</a:t>
            </a:r>
            <a:r>
              <a:rPr lang="uk-UA" sz="4000" b="1" dirty="0" smtClean="0"/>
              <a:t>Незнайомі люди, правила поведінки»</a:t>
            </a:r>
            <a:br>
              <a:rPr lang="uk-UA" sz="4000" b="1" dirty="0" smtClean="0"/>
            </a:br>
            <a:endParaRPr lang="uk-UA" sz="4000" b="1" dirty="0"/>
          </a:p>
        </p:txBody>
      </p:sp>
      <p:pic>
        <p:nvPicPr>
          <p:cNvPr id="3" name="Рисунок 2" descr="C:\Users\user\Desktop\фото психолог\52020742_1909783055815108_1077345855612125184_n.jpg"/>
          <p:cNvPicPr/>
          <p:nvPr/>
        </p:nvPicPr>
        <p:blipFill>
          <a:blip r:embed="rId2">
            <a:extLst>
              <a:ext uri="{28A0092B-C50C-407E-A947-70E740481C1C}">
                <a14:useLocalDpi xmlns="" xmlns:a14="http://schemas.microsoft.com/office/drawing/2010/main" val="0"/>
              </a:ext>
            </a:extLst>
          </a:blip>
          <a:srcRect/>
          <a:stretch>
            <a:fillRect/>
          </a:stretch>
        </p:blipFill>
        <p:spPr bwMode="auto">
          <a:xfrm>
            <a:off x="1643042" y="2428868"/>
            <a:ext cx="6152515" cy="4088859"/>
          </a:xfrm>
          <a:prstGeom prst="rect">
            <a:avLst/>
          </a:prstGeom>
          <a:noFill/>
          <a:ln>
            <a:noFill/>
          </a:ln>
        </p:spPr>
      </p:pic>
    </p:spTree>
  </p:cSld>
  <p:clrMapOvr>
    <a:masterClrMapping/>
  </p:clrMapOvr>
  <p:transition>
    <p:split dir="in"/>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000240"/>
            <a:ext cx="8305800" cy="1143000"/>
          </a:xfrm>
        </p:spPr>
        <p:txBody>
          <a:bodyPr>
            <a:normAutofit fontScale="90000"/>
          </a:bodyPr>
          <a:lstStyle/>
          <a:p>
            <a:pPr algn="ctr"/>
            <a:r>
              <a:rPr lang="uk-UA" sz="3600" dirty="0" smtClean="0"/>
              <a:t>Виховні бесіди </a:t>
            </a:r>
            <a:br>
              <a:rPr lang="uk-UA" sz="3600" dirty="0" smtClean="0"/>
            </a:br>
            <a:r>
              <a:rPr lang="uk-UA" sz="4000" b="1" dirty="0" smtClean="0"/>
              <a:t>«Ти живеш серед людей» </a:t>
            </a:r>
            <a:br>
              <a:rPr lang="uk-UA" sz="4000" b="1" dirty="0" smtClean="0"/>
            </a:br>
            <a:r>
              <a:rPr lang="uk-UA" dirty="0" smtClean="0"/>
              <a:t/>
            </a:r>
            <a:br>
              <a:rPr lang="uk-UA" dirty="0" smtClean="0"/>
            </a:br>
            <a:endParaRPr lang="uk-UA" dirty="0"/>
          </a:p>
        </p:txBody>
      </p:sp>
      <p:pic>
        <p:nvPicPr>
          <p:cNvPr id="3" name="Рисунок 2" descr="C:\Users\user\Desktop\фото психолог\51895154_1909786062481474_8154780565837447168_n.jpg"/>
          <p:cNvPicPr/>
          <p:nvPr/>
        </p:nvPicPr>
        <p:blipFill>
          <a:blip r:embed="rId2">
            <a:extLst>
              <a:ext uri="{28A0092B-C50C-407E-A947-70E740481C1C}">
                <a14:useLocalDpi xmlns="" xmlns:a14="http://schemas.microsoft.com/office/drawing/2010/main" val="0"/>
              </a:ext>
            </a:extLst>
          </a:blip>
          <a:srcRect/>
          <a:stretch>
            <a:fillRect/>
          </a:stretch>
        </p:blipFill>
        <p:spPr bwMode="auto">
          <a:xfrm>
            <a:off x="1428728" y="2500306"/>
            <a:ext cx="6152515" cy="4088859"/>
          </a:xfrm>
          <a:prstGeom prst="rect">
            <a:avLst/>
          </a:prstGeom>
          <a:noFill/>
          <a:ln>
            <a:noFill/>
          </a:ln>
        </p:spPr>
      </p:pic>
    </p:spTree>
  </p:cSld>
  <p:clrMapOvr>
    <a:masterClrMapping/>
  </p:clrMapOvr>
  <p:transition>
    <p:diamon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000240"/>
            <a:ext cx="8191528" cy="275476"/>
          </a:xfrm>
        </p:spPr>
        <p:txBody>
          <a:bodyPr>
            <a:normAutofit fontScale="90000"/>
          </a:bodyPr>
          <a:lstStyle/>
          <a:p>
            <a:pPr algn="ctr"/>
            <a:r>
              <a:rPr lang="uk-UA" dirty="0" smtClean="0"/>
              <a:t/>
            </a:r>
            <a:br>
              <a:rPr lang="uk-UA" dirty="0" smtClean="0"/>
            </a:br>
            <a:r>
              <a:rPr lang="uk-UA" dirty="0" smtClean="0"/>
              <a:t/>
            </a:r>
            <a:br>
              <a:rPr lang="uk-UA" dirty="0" smtClean="0"/>
            </a:br>
            <a:r>
              <a:rPr lang="uk-UA" dirty="0" smtClean="0"/>
              <a:t/>
            </a:r>
            <a:br>
              <a:rPr lang="uk-UA" dirty="0" smtClean="0"/>
            </a:br>
            <a:r>
              <a:rPr lang="uk-UA" sz="3600" dirty="0" smtClean="0"/>
              <a:t>Проведення </a:t>
            </a:r>
            <a:r>
              <a:rPr lang="uk-UA" sz="3600" dirty="0" err="1" smtClean="0"/>
              <a:t>тренінгового</a:t>
            </a:r>
            <a:r>
              <a:rPr lang="uk-UA" sz="3600" dirty="0" smtClean="0"/>
              <a:t> заняття </a:t>
            </a:r>
            <a:r>
              <a:rPr lang="uk-UA" sz="2200" dirty="0" smtClean="0"/>
              <a:t/>
            </a:r>
            <a:br>
              <a:rPr lang="uk-UA" sz="2200" dirty="0" smtClean="0"/>
            </a:br>
            <a:r>
              <a:rPr lang="uk-UA" sz="4000" b="1" dirty="0" smtClean="0"/>
              <a:t>«Спілкуємося правильно» </a:t>
            </a:r>
            <a:br>
              <a:rPr lang="uk-UA" sz="4000" b="1" dirty="0" smtClean="0"/>
            </a:br>
            <a:endParaRPr lang="uk-UA" sz="4000" b="1" dirty="0"/>
          </a:p>
        </p:txBody>
      </p:sp>
      <p:pic>
        <p:nvPicPr>
          <p:cNvPr id="3" name="Рисунок 2" descr="C:\Users\user\Desktop\фото психолог\Image-1 (3).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5720" y="2143116"/>
            <a:ext cx="4076390" cy="2874215"/>
          </a:xfrm>
          <a:prstGeom prst="rect">
            <a:avLst/>
          </a:prstGeom>
          <a:noFill/>
          <a:ln>
            <a:noFill/>
          </a:ln>
        </p:spPr>
      </p:pic>
      <p:pic>
        <p:nvPicPr>
          <p:cNvPr id="4" name="Рисунок 3" descr="C:\Users\user\Desktop\фото психолог\Image-1 (4).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00562" y="3857628"/>
            <a:ext cx="4643438" cy="2714644"/>
          </a:xfrm>
          <a:prstGeom prst="rect">
            <a:avLst/>
          </a:prstGeom>
          <a:noFill/>
          <a:ln>
            <a:noFill/>
          </a:ln>
        </p:spPr>
      </p:pic>
    </p:spTree>
  </p:cSld>
  <p:clrMapOvr>
    <a:masterClrMapping/>
  </p:clrMapOvr>
  <p:transition>
    <p:cover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1428736"/>
            <a:ext cx="8305800" cy="785810"/>
          </a:xfrm>
        </p:spPr>
        <p:txBody>
          <a:bodyPr>
            <a:normAutofit fontScale="90000"/>
          </a:bodyPr>
          <a:lstStyle/>
          <a:p>
            <a:pPr algn="ctr"/>
            <a:r>
              <a:rPr lang="uk-UA" sz="3600" dirty="0" smtClean="0"/>
              <a:t>Проведення годин спілкування з елементами тренінгу </a:t>
            </a:r>
            <a:r>
              <a:rPr lang="uk-UA" sz="2700" dirty="0" smtClean="0"/>
              <a:t/>
            </a:r>
            <a:br>
              <a:rPr lang="uk-UA" sz="2700" dirty="0" smtClean="0"/>
            </a:br>
            <a:r>
              <a:rPr lang="uk-UA" sz="4000" b="1" dirty="0" smtClean="0"/>
              <a:t>«Я дитина -  і я маю право» </a:t>
            </a:r>
            <a:br>
              <a:rPr lang="uk-UA" sz="4000" b="1" dirty="0" smtClean="0"/>
            </a:br>
            <a:endParaRPr lang="uk-UA" sz="4000" b="1" dirty="0"/>
          </a:p>
        </p:txBody>
      </p:sp>
      <p:pic>
        <p:nvPicPr>
          <p:cNvPr id="3" name="Рисунок 2" descr="C:\Users\user\Desktop\фото психолог\Image-1 (11).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8596" y="2143116"/>
            <a:ext cx="2714643" cy="2165219"/>
          </a:xfrm>
          <a:prstGeom prst="rect">
            <a:avLst/>
          </a:prstGeom>
          <a:noFill/>
          <a:ln>
            <a:noFill/>
          </a:ln>
        </p:spPr>
      </p:pic>
      <p:pic>
        <p:nvPicPr>
          <p:cNvPr id="4" name="Рисунок 3" descr="C:\Users\user\Desktop\фото психолог\Image-1 (9).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57884" y="1928802"/>
            <a:ext cx="2928958" cy="2428891"/>
          </a:xfrm>
          <a:prstGeom prst="rect">
            <a:avLst/>
          </a:prstGeom>
          <a:noFill/>
          <a:ln>
            <a:noFill/>
          </a:ln>
        </p:spPr>
      </p:pic>
      <p:pic>
        <p:nvPicPr>
          <p:cNvPr id="5" name="Рисунок 4" descr="C:\Users\user\Desktop\фото психолог\Image-1 (5).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00166" y="4572008"/>
            <a:ext cx="4500594" cy="2071678"/>
          </a:xfrm>
          <a:prstGeom prst="rect">
            <a:avLst/>
          </a:prstGeom>
          <a:noFill/>
          <a:ln>
            <a:noFill/>
          </a:ln>
        </p:spPr>
      </p:pic>
    </p:spTree>
  </p:cSld>
  <p:clrMapOvr>
    <a:masterClrMapping/>
  </p:clrMapOvr>
  <p:transition>
    <p:split dir="in"/>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C:\Users\user\Desktop\фото психолог\52115531_1909784845814929_5931560164619452416_n.jpg"/>
          <p:cNvPicPr/>
          <p:nvPr/>
        </p:nvPicPr>
        <p:blipFill>
          <a:blip r:embed="rId2">
            <a:extLst>
              <a:ext uri="{28A0092B-C50C-407E-A947-70E740481C1C}">
                <a14:useLocalDpi xmlns="" xmlns:a14="http://schemas.microsoft.com/office/drawing/2010/main" val="0"/>
              </a:ext>
            </a:extLst>
          </a:blip>
          <a:srcRect/>
          <a:stretch>
            <a:fillRect/>
          </a:stretch>
        </p:blipFill>
        <p:spPr bwMode="auto">
          <a:xfrm>
            <a:off x="357158" y="2000240"/>
            <a:ext cx="3862075" cy="3044562"/>
          </a:xfrm>
          <a:prstGeom prst="rect">
            <a:avLst/>
          </a:prstGeom>
          <a:noFill/>
          <a:ln>
            <a:noFill/>
          </a:ln>
        </p:spPr>
      </p:pic>
      <p:pic>
        <p:nvPicPr>
          <p:cNvPr id="4" name="Рисунок 3" descr="C:\Users\user\Desktop\фото психолог\52327087_1909785465814867_2669048434723389440_n.jpg"/>
          <p:cNvPicPr/>
          <p:nvPr/>
        </p:nvPicPr>
        <p:blipFill>
          <a:blip r:embed="rId3">
            <a:extLst>
              <a:ext uri="{28A0092B-C50C-407E-A947-70E740481C1C}">
                <a14:useLocalDpi xmlns="" xmlns:a14="http://schemas.microsoft.com/office/drawing/2010/main" val="0"/>
              </a:ext>
            </a:extLst>
          </a:blip>
          <a:srcRect/>
          <a:stretch>
            <a:fillRect/>
          </a:stretch>
        </p:blipFill>
        <p:spPr bwMode="auto">
          <a:xfrm>
            <a:off x="4929190" y="3357562"/>
            <a:ext cx="3647761" cy="3187438"/>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500042"/>
            <a:ext cx="8305800" cy="1143000"/>
          </a:xfrm>
        </p:spPr>
        <p:txBody>
          <a:bodyPr>
            <a:normAutofit fontScale="90000"/>
          </a:bodyPr>
          <a:lstStyle/>
          <a:p>
            <a:pPr algn="ctr"/>
            <a:r>
              <a:rPr lang="uk-UA" sz="3600" dirty="0" smtClean="0"/>
              <a:t>Акція </a:t>
            </a:r>
            <a:r>
              <a:rPr lang="uk-UA" dirty="0" smtClean="0"/>
              <a:t/>
            </a:r>
            <a:br>
              <a:rPr lang="uk-UA" dirty="0" smtClean="0"/>
            </a:br>
            <a:r>
              <a:rPr lang="uk-UA" sz="4000" b="1" dirty="0" err="1" smtClean="0"/>
              <a:t>“Гірлянда</a:t>
            </a:r>
            <a:r>
              <a:rPr lang="uk-UA" sz="4000" b="1" dirty="0" smtClean="0"/>
              <a:t> </a:t>
            </a:r>
            <a:r>
              <a:rPr lang="uk-UA" sz="4000" b="1" dirty="0" err="1" smtClean="0"/>
              <a:t>миру”</a:t>
            </a:r>
            <a:endParaRPr lang="uk-UA" sz="4000" b="1" dirty="0"/>
          </a:p>
        </p:txBody>
      </p:sp>
      <p:pic>
        <p:nvPicPr>
          <p:cNvPr id="65538" name="Picture 2"/>
          <p:cNvPicPr>
            <a:picLocks noChangeAspect="1" noChangeArrowheads="1"/>
          </p:cNvPicPr>
          <p:nvPr/>
        </p:nvPicPr>
        <p:blipFill>
          <a:blip r:embed="rId2"/>
          <a:srcRect/>
          <a:stretch>
            <a:fillRect/>
          </a:stretch>
        </p:blipFill>
        <p:spPr bwMode="auto">
          <a:xfrm>
            <a:off x="2929665" y="1928803"/>
            <a:ext cx="5787382" cy="4286280"/>
          </a:xfrm>
          <a:prstGeom prst="rect">
            <a:avLst/>
          </a:prstGeom>
          <a:noFill/>
          <a:ln w="9525">
            <a:noFill/>
            <a:miter lim="800000"/>
            <a:headEnd/>
            <a:tailEnd/>
          </a:ln>
          <a:effectLst/>
        </p:spPr>
      </p:pic>
      <p:sp>
        <p:nvSpPr>
          <p:cNvPr id="4" name="Прямоугольник 3"/>
          <p:cNvSpPr/>
          <p:nvPr/>
        </p:nvSpPr>
        <p:spPr>
          <a:xfrm>
            <a:off x="285720" y="2000240"/>
            <a:ext cx="2428892" cy="461665"/>
          </a:xfrm>
          <a:prstGeom prst="rect">
            <a:avLst/>
          </a:prstGeom>
        </p:spPr>
        <p:txBody>
          <a:bodyPr wrap="square">
            <a:spAutoFit/>
          </a:bodyPr>
          <a:lstStyle/>
          <a:p>
            <a:r>
              <a:rPr lang="uk-UA" sz="2400" b="1" dirty="0" smtClean="0">
                <a:solidFill>
                  <a:srgbClr val="FF0000"/>
                </a:solidFill>
                <a:latin typeface="Times New Roman" pitchFamily="18" charset="0"/>
                <a:cs typeface="Times New Roman" pitchFamily="18" charset="0"/>
              </a:rPr>
              <a:t>ЗОШ І ІІІст.№3</a:t>
            </a:r>
            <a:endParaRPr lang="uk-UA" sz="2400" b="1" dirty="0">
              <a:latin typeface="Times New Roman" pitchFamily="18" charset="0"/>
              <a:cs typeface="Times New Roman" pitchFamily="18" charset="0"/>
            </a:endParaRPr>
          </a:p>
        </p:txBody>
      </p:sp>
    </p:spTree>
  </p:cSld>
  <p:clrMapOvr>
    <a:masterClrMapping/>
  </p:clrMapOvr>
  <p:transition>
    <p:pull dir="l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85728"/>
            <a:ext cx="7372376" cy="1143000"/>
          </a:xfrm>
        </p:spPr>
        <p:txBody>
          <a:bodyPr>
            <a:normAutofit/>
          </a:bodyPr>
          <a:lstStyle/>
          <a:p>
            <a:pPr algn="ctr"/>
            <a:r>
              <a:rPr lang="uk-UA" sz="2800" dirty="0" smtClean="0"/>
              <a:t>Типові риси учнів, схильних ставати </a:t>
            </a:r>
            <a:r>
              <a:rPr lang="uk-UA" sz="2800" dirty="0" err="1" smtClean="0"/>
              <a:t>булерами</a:t>
            </a:r>
            <a:r>
              <a:rPr lang="uk-UA" sz="2800" dirty="0" smtClean="0"/>
              <a:t/>
            </a:r>
            <a:br>
              <a:rPr lang="uk-UA" sz="2800" dirty="0" smtClean="0"/>
            </a:br>
            <a:r>
              <a:rPr lang="uk-UA" sz="2800" dirty="0" smtClean="0"/>
              <a:t>(за норвезьким психологом Д.</a:t>
            </a:r>
            <a:r>
              <a:rPr lang="uk-UA" sz="2800" dirty="0" err="1" smtClean="0"/>
              <a:t>Ольвесум</a:t>
            </a:r>
            <a:r>
              <a:rPr lang="uk-UA" sz="2800" dirty="0" smtClean="0"/>
              <a:t>)</a:t>
            </a:r>
            <a:endParaRPr lang="uk-UA" sz="2800" dirty="0"/>
          </a:p>
        </p:txBody>
      </p:sp>
      <p:sp>
        <p:nvSpPr>
          <p:cNvPr id="3" name="Содержимое 2"/>
          <p:cNvSpPr>
            <a:spLocks noGrp="1"/>
          </p:cNvSpPr>
          <p:nvPr>
            <p:ph idx="1"/>
          </p:nvPr>
        </p:nvSpPr>
        <p:spPr/>
        <p:txBody>
          <a:bodyPr/>
          <a:lstStyle/>
          <a:p>
            <a:r>
              <a:rPr lang="uk-UA" dirty="0" smtClean="0"/>
              <a:t>вони відчувають сильну потребу панувати й підпорядковувати собі інших учнів, переслідуючи власні цілі; вони імпульсивні й легко шаленіють;</a:t>
            </a:r>
          </a:p>
          <a:p>
            <a:r>
              <a:rPr lang="uk-UA" dirty="0" smtClean="0"/>
              <a:t>часто зухвалі та агресивні в ставленні до дорослих (передусім і вчителів);</a:t>
            </a:r>
          </a:p>
          <a:p>
            <a:r>
              <a:rPr lang="uk-UA" dirty="0" smtClean="0"/>
              <a:t>вони не виявляють співчуття до своїх жертв;</a:t>
            </a:r>
          </a:p>
          <a:p>
            <a:r>
              <a:rPr lang="uk-UA" dirty="0" smtClean="0"/>
              <a:t>сильніші за інших</a:t>
            </a:r>
            <a:endParaRPr lang="uk-UA" dirty="0"/>
          </a:p>
        </p:txBody>
      </p:sp>
    </p:spTree>
    <p:extLst>
      <p:ext uri="{BB962C8B-B14F-4D97-AF65-F5344CB8AC3E}">
        <p14:creationId xmlns="" xmlns:p14="http://schemas.microsoft.com/office/powerpoint/2010/main" val="337226846"/>
      </p:ext>
    </p:extLst>
  </p:cSld>
  <p:clrMapOvr>
    <a:masterClrMapping/>
  </p:clrMapOvr>
  <p:transition>
    <p:comb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357166"/>
            <a:ext cx="8305800" cy="1143000"/>
          </a:xfrm>
        </p:spPr>
        <p:txBody>
          <a:bodyPr>
            <a:normAutofit fontScale="90000"/>
          </a:bodyPr>
          <a:lstStyle/>
          <a:p>
            <a:pPr algn="ctr"/>
            <a:r>
              <a:rPr lang="uk-UA" sz="3600" dirty="0" smtClean="0"/>
              <a:t>Акція </a:t>
            </a:r>
            <a:r>
              <a:rPr lang="uk-UA" dirty="0" smtClean="0"/>
              <a:t/>
            </a:r>
            <a:br>
              <a:rPr lang="uk-UA" dirty="0" smtClean="0"/>
            </a:br>
            <a:r>
              <a:rPr lang="uk-UA" sz="4000" b="1" dirty="0" err="1" smtClean="0"/>
              <a:t>“Безкоштовні</a:t>
            </a:r>
            <a:r>
              <a:rPr lang="uk-UA" sz="4000" b="1" dirty="0" smtClean="0"/>
              <a:t> </a:t>
            </a:r>
            <a:r>
              <a:rPr lang="uk-UA" sz="4000" b="1" dirty="0" err="1" smtClean="0"/>
              <a:t>обійми”</a:t>
            </a:r>
            <a:endParaRPr lang="uk-UA" sz="4000" b="1" dirty="0"/>
          </a:p>
        </p:txBody>
      </p:sp>
      <p:pic>
        <p:nvPicPr>
          <p:cNvPr id="66562" name="Picture 2"/>
          <p:cNvPicPr>
            <a:picLocks noChangeAspect="1" noChangeArrowheads="1"/>
          </p:cNvPicPr>
          <p:nvPr/>
        </p:nvPicPr>
        <p:blipFill>
          <a:blip r:embed="rId2"/>
          <a:srcRect/>
          <a:stretch>
            <a:fillRect/>
          </a:stretch>
        </p:blipFill>
        <p:spPr bwMode="auto">
          <a:xfrm>
            <a:off x="285720" y="1571612"/>
            <a:ext cx="3984710" cy="2955327"/>
          </a:xfrm>
          <a:prstGeom prst="rect">
            <a:avLst/>
          </a:prstGeom>
          <a:noFill/>
          <a:ln w="9525">
            <a:noFill/>
            <a:miter lim="800000"/>
            <a:headEnd/>
            <a:tailEnd/>
          </a:ln>
          <a:effectLst/>
        </p:spPr>
      </p:pic>
      <p:pic>
        <p:nvPicPr>
          <p:cNvPr id="66563" name="Picture 3"/>
          <p:cNvPicPr>
            <a:picLocks noChangeAspect="1" noChangeArrowheads="1"/>
          </p:cNvPicPr>
          <p:nvPr/>
        </p:nvPicPr>
        <p:blipFill>
          <a:blip r:embed="rId3"/>
          <a:srcRect/>
          <a:stretch>
            <a:fillRect/>
          </a:stretch>
        </p:blipFill>
        <p:spPr bwMode="auto">
          <a:xfrm>
            <a:off x="3071802" y="4607727"/>
            <a:ext cx="3000364" cy="2250273"/>
          </a:xfrm>
          <a:prstGeom prst="rect">
            <a:avLst/>
          </a:prstGeom>
          <a:noFill/>
          <a:ln w="9525">
            <a:noFill/>
            <a:miter lim="800000"/>
            <a:headEnd/>
            <a:tailEnd/>
          </a:ln>
          <a:effectLst/>
        </p:spPr>
      </p:pic>
      <p:pic>
        <p:nvPicPr>
          <p:cNvPr id="66564" name="Picture 4"/>
          <p:cNvPicPr>
            <a:picLocks noChangeAspect="1" noChangeArrowheads="1"/>
          </p:cNvPicPr>
          <p:nvPr/>
        </p:nvPicPr>
        <p:blipFill>
          <a:blip r:embed="rId4"/>
          <a:srcRect/>
          <a:stretch>
            <a:fillRect/>
          </a:stretch>
        </p:blipFill>
        <p:spPr bwMode="auto">
          <a:xfrm>
            <a:off x="4786314" y="1571612"/>
            <a:ext cx="3807879" cy="2855909"/>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sz="3600" dirty="0" smtClean="0"/>
              <a:t>Акція </a:t>
            </a:r>
            <a:r>
              <a:rPr lang="uk-UA" dirty="0" smtClean="0"/>
              <a:t/>
            </a:r>
            <a:br>
              <a:rPr lang="uk-UA" dirty="0" smtClean="0"/>
            </a:br>
            <a:r>
              <a:rPr lang="uk-UA" sz="4000" b="1" dirty="0" err="1" smtClean="0"/>
              <a:t>“Колекія</a:t>
            </a:r>
            <a:r>
              <a:rPr lang="uk-UA" sz="4000" b="1" dirty="0" smtClean="0"/>
              <a:t> теплих </a:t>
            </a:r>
            <a:r>
              <a:rPr lang="uk-UA" sz="4000" b="1" dirty="0" err="1" smtClean="0"/>
              <a:t>слів”</a:t>
            </a:r>
            <a:endParaRPr lang="uk-UA" sz="4000" b="1" dirty="0"/>
          </a:p>
        </p:txBody>
      </p:sp>
      <p:pic>
        <p:nvPicPr>
          <p:cNvPr id="67586" name="Picture 2"/>
          <p:cNvPicPr>
            <a:picLocks noChangeAspect="1" noChangeArrowheads="1"/>
          </p:cNvPicPr>
          <p:nvPr/>
        </p:nvPicPr>
        <p:blipFill>
          <a:blip r:embed="rId2"/>
          <a:srcRect/>
          <a:stretch>
            <a:fillRect/>
          </a:stretch>
        </p:blipFill>
        <p:spPr bwMode="auto">
          <a:xfrm>
            <a:off x="214282" y="2071678"/>
            <a:ext cx="3214710" cy="2362950"/>
          </a:xfrm>
          <a:prstGeom prst="rect">
            <a:avLst/>
          </a:prstGeom>
          <a:noFill/>
          <a:ln w="9525">
            <a:noFill/>
            <a:miter lim="800000"/>
            <a:headEnd/>
            <a:tailEnd/>
          </a:ln>
          <a:effectLst/>
        </p:spPr>
      </p:pic>
      <p:pic>
        <p:nvPicPr>
          <p:cNvPr id="67587" name="Picture 3"/>
          <p:cNvPicPr>
            <a:picLocks noChangeAspect="1" noChangeArrowheads="1"/>
          </p:cNvPicPr>
          <p:nvPr/>
        </p:nvPicPr>
        <p:blipFill>
          <a:blip r:embed="rId3"/>
          <a:srcRect/>
          <a:stretch>
            <a:fillRect/>
          </a:stretch>
        </p:blipFill>
        <p:spPr bwMode="auto">
          <a:xfrm>
            <a:off x="4500562" y="3357562"/>
            <a:ext cx="3893282" cy="3143272"/>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sz="3600" dirty="0" smtClean="0"/>
              <a:t>Акція </a:t>
            </a:r>
            <a:r>
              <a:rPr lang="uk-UA" dirty="0" smtClean="0"/>
              <a:t/>
            </a:r>
            <a:br>
              <a:rPr lang="uk-UA" dirty="0" smtClean="0"/>
            </a:br>
            <a:r>
              <a:rPr lang="uk-UA" sz="4000" b="1" dirty="0" err="1" smtClean="0"/>
              <a:t>“Серця</a:t>
            </a:r>
            <a:r>
              <a:rPr lang="uk-UA" sz="4000" b="1" dirty="0" smtClean="0"/>
              <a:t> наповнені любов</a:t>
            </a:r>
            <a:r>
              <a:rPr lang="en-US" sz="4000" b="1" dirty="0" smtClean="0"/>
              <a:t>’</a:t>
            </a:r>
            <a:r>
              <a:rPr lang="uk-UA" sz="4000" b="1" dirty="0" smtClean="0"/>
              <a:t>ю”</a:t>
            </a:r>
            <a:endParaRPr lang="uk-UA" sz="4000" b="1" dirty="0"/>
          </a:p>
        </p:txBody>
      </p:sp>
      <p:pic>
        <p:nvPicPr>
          <p:cNvPr id="68610" name="Picture 2"/>
          <p:cNvPicPr>
            <a:picLocks noChangeAspect="1" noChangeArrowheads="1"/>
          </p:cNvPicPr>
          <p:nvPr/>
        </p:nvPicPr>
        <p:blipFill>
          <a:blip r:embed="rId2"/>
          <a:srcRect/>
          <a:stretch>
            <a:fillRect/>
          </a:stretch>
        </p:blipFill>
        <p:spPr bwMode="auto">
          <a:xfrm>
            <a:off x="357158" y="2000240"/>
            <a:ext cx="3472430" cy="2571768"/>
          </a:xfrm>
          <a:prstGeom prst="rect">
            <a:avLst/>
          </a:prstGeom>
          <a:noFill/>
          <a:ln w="9525">
            <a:noFill/>
            <a:miter lim="800000"/>
            <a:headEnd/>
            <a:tailEnd/>
          </a:ln>
          <a:effectLst/>
        </p:spPr>
      </p:pic>
      <p:pic>
        <p:nvPicPr>
          <p:cNvPr id="68611" name="Picture 3"/>
          <p:cNvPicPr>
            <a:picLocks noChangeAspect="1" noChangeArrowheads="1"/>
          </p:cNvPicPr>
          <p:nvPr/>
        </p:nvPicPr>
        <p:blipFill>
          <a:blip r:embed="rId3"/>
          <a:srcRect/>
          <a:stretch>
            <a:fillRect/>
          </a:stretch>
        </p:blipFill>
        <p:spPr bwMode="auto">
          <a:xfrm>
            <a:off x="4214810" y="3071810"/>
            <a:ext cx="4716463" cy="34931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sz="3600" dirty="0" smtClean="0"/>
              <a:t>Акція </a:t>
            </a:r>
            <a:r>
              <a:rPr lang="uk-UA" dirty="0" smtClean="0"/>
              <a:t/>
            </a:r>
            <a:br>
              <a:rPr lang="uk-UA" dirty="0" smtClean="0"/>
            </a:br>
            <a:r>
              <a:rPr lang="uk-UA" sz="4000" b="1" dirty="0" err="1" smtClean="0"/>
              <a:t>“Стіна</a:t>
            </a:r>
            <a:r>
              <a:rPr lang="uk-UA" sz="4000" b="1" dirty="0" smtClean="0"/>
              <a:t> </a:t>
            </a:r>
            <a:r>
              <a:rPr lang="uk-UA" sz="4000" b="1" dirty="0" err="1" smtClean="0"/>
              <a:t>подяки”</a:t>
            </a:r>
            <a:endParaRPr lang="uk-UA" sz="4000" b="1" dirty="0"/>
          </a:p>
        </p:txBody>
      </p:sp>
      <p:pic>
        <p:nvPicPr>
          <p:cNvPr id="69634" name="Picture 2"/>
          <p:cNvPicPr>
            <a:picLocks noChangeAspect="1" noChangeArrowheads="1"/>
          </p:cNvPicPr>
          <p:nvPr/>
        </p:nvPicPr>
        <p:blipFill>
          <a:blip r:embed="rId2"/>
          <a:srcRect/>
          <a:stretch>
            <a:fillRect/>
          </a:stretch>
        </p:blipFill>
        <p:spPr bwMode="auto">
          <a:xfrm>
            <a:off x="1643042" y="2000240"/>
            <a:ext cx="6215106" cy="4603063"/>
          </a:xfrm>
          <a:prstGeom prst="rect">
            <a:avLst/>
          </a:prstGeom>
          <a:noFill/>
          <a:ln w="9525">
            <a:noFill/>
            <a:miter lim="800000"/>
            <a:headEnd/>
            <a:tailEnd/>
          </a:ln>
          <a:effectLst/>
        </p:spPr>
      </p:pic>
    </p:spTree>
  </p:cSld>
  <p:clrMapOvr>
    <a:masterClrMapping/>
  </p:clrMapOvr>
  <p:transition>
    <p:checke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sz="3600" dirty="0" smtClean="0"/>
              <a:t>Колаж</a:t>
            </a:r>
            <a:r>
              <a:rPr lang="uk-UA" dirty="0" smtClean="0"/>
              <a:t/>
            </a:r>
            <a:br>
              <a:rPr lang="uk-UA" dirty="0" smtClean="0"/>
            </a:br>
            <a:r>
              <a:rPr lang="uk-UA" sz="4000" b="1" dirty="0" err="1" smtClean="0"/>
              <a:t>“Ми</a:t>
            </a:r>
            <a:r>
              <a:rPr lang="uk-UA" sz="4000" b="1" dirty="0" smtClean="0"/>
              <a:t> проти </a:t>
            </a:r>
            <a:r>
              <a:rPr lang="uk-UA" sz="4000" b="1" dirty="0" err="1" smtClean="0"/>
              <a:t>насилля”</a:t>
            </a:r>
            <a:endParaRPr lang="uk-UA" sz="4000" b="1" dirty="0"/>
          </a:p>
        </p:txBody>
      </p:sp>
      <p:pic>
        <p:nvPicPr>
          <p:cNvPr id="70658" name="Picture 2"/>
          <p:cNvPicPr>
            <a:picLocks noChangeAspect="1" noChangeArrowheads="1"/>
          </p:cNvPicPr>
          <p:nvPr/>
        </p:nvPicPr>
        <p:blipFill>
          <a:blip r:embed="rId2"/>
          <a:srcRect/>
          <a:stretch>
            <a:fillRect/>
          </a:stretch>
        </p:blipFill>
        <p:spPr bwMode="auto">
          <a:xfrm>
            <a:off x="357158" y="2143116"/>
            <a:ext cx="3286148" cy="4430762"/>
          </a:xfrm>
          <a:prstGeom prst="rect">
            <a:avLst/>
          </a:prstGeom>
          <a:noFill/>
          <a:ln w="9525">
            <a:noFill/>
            <a:miter lim="800000"/>
            <a:headEnd/>
            <a:tailEnd/>
          </a:ln>
          <a:effectLst/>
        </p:spPr>
      </p:pic>
      <p:pic>
        <p:nvPicPr>
          <p:cNvPr id="70659" name="Picture 3"/>
          <p:cNvPicPr>
            <a:picLocks noChangeAspect="1" noChangeArrowheads="1"/>
          </p:cNvPicPr>
          <p:nvPr/>
        </p:nvPicPr>
        <p:blipFill>
          <a:blip r:embed="rId3"/>
          <a:srcRect/>
          <a:stretch>
            <a:fillRect/>
          </a:stretch>
        </p:blipFill>
        <p:spPr bwMode="auto">
          <a:xfrm>
            <a:off x="4214810" y="2214554"/>
            <a:ext cx="3331625" cy="249871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642918"/>
            <a:ext cx="8305800" cy="1143000"/>
          </a:xfrm>
        </p:spPr>
        <p:txBody>
          <a:bodyPr>
            <a:normAutofit fontScale="90000"/>
          </a:bodyPr>
          <a:lstStyle/>
          <a:p>
            <a:pPr algn="ctr"/>
            <a:r>
              <a:rPr lang="uk-UA" sz="3600" dirty="0" err="1" smtClean="0"/>
              <a:t>Фотосесія</a:t>
            </a:r>
            <a:r>
              <a:rPr lang="uk-UA" sz="3600" dirty="0" smtClean="0"/>
              <a:t/>
            </a:r>
            <a:br>
              <a:rPr lang="uk-UA" sz="3600" dirty="0" smtClean="0"/>
            </a:br>
            <a:r>
              <a:rPr lang="uk-UA" sz="4000" b="1" dirty="0" err="1" smtClean="0"/>
              <a:t>“Моя</a:t>
            </a:r>
            <a:r>
              <a:rPr lang="uk-UA" sz="4000" b="1" dirty="0" smtClean="0"/>
              <a:t> посмішка </a:t>
            </a:r>
            <a:r>
              <a:rPr lang="uk-UA" sz="4000" b="1" dirty="0" err="1" smtClean="0"/>
              <a:t>яскрава”</a:t>
            </a:r>
            <a:endParaRPr lang="uk-UA" sz="4000" b="1" dirty="0"/>
          </a:p>
        </p:txBody>
      </p:sp>
      <p:pic>
        <p:nvPicPr>
          <p:cNvPr id="72706" name="Picture 2"/>
          <p:cNvPicPr>
            <a:picLocks noChangeAspect="1" noChangeArrowheads="1"/>
          </p:cNvPicPr>
          <p:nvPr/>
        </p:nvPicPr>
        <p:blipFill>
          <a:blip r:embed="rId2"/>
          <a:srcRect/>
          <a:stretch>
            <a:fillRect/>
          </a:stretch>
        </p:blipFill>
        <p:spPr bwMode="auto">
          <a:xfrm>
            <a:off x="1214414" y="2050669"/>
            <a:ext cx="5929354" cy="4664981"/>
          </a:xfrm>
          <a:prstGeom prst="rect">
            <a:avLst/>
          </a:prstGeom>
          <a:noFill/>
          <a:ln w="9525">
            <a:noFill/>
            <a:miter lim="800000"/>
            <a:headEnd/>
            <a:tailEnd/>
          </a:ln>
          <a:effectLst/>
        </p:spPr>
      </p:pic>
    </p:spTree>
  </p:cSld>
  <p:clrMapOvr>
    <a:masterClrMapping/>
  </p:clrMapOvr>
  <p:transition>
    <p:newsflash/>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sz="3600" dirty="0" smtClean="0"/>
              <a:t>Тренінг </a:t>
            </a:r>
            <a:r>
              <a:rPr lang="uk-UA" dirty="0" smtClean="0"/>
              <a:t/>
            </a:r>
            <a:br>
              <a:rPr lang="uk-UA" dirty="0" smtClean="0"/>
            </a:br>
            <a:r>
              <a:rPr lang="uk-UA" sz="4000" b="1" dirty="0" err="1" smtClean="0"/>
              <a:t>“Наш</a:t>
            </a:r>
            <a:r>
              <a:rPr lang="uk-UA" sz="4000" b="1" dirty="0" smtClean="0"/>
              <a:t> дружній </a:t>
            </a:r>
            <a:r>
              <a:rPr lang="uk-UA" sz="4000" b="1" dirty="0" err="1" smtClean="0"/>
              <a:t>клас”</a:t>
            </a:r>
            <a:endParaRPr lang="uk-UA" sz="4000" b="1" dirty="0"/>
          </a:p>
        </p:txBody>
      </p:sp>
      <p:pic>
        <p:nvPicPr>
          <p:cNvPr id="73730" name="Picture 2"/>
          <p:cNvPicPr>
            <a:picLocks noChangeAspect="1" noChangeArrowheads="1"/>
          </p:cNvPicPr>
          <p:nvPr/>
        </p:nvPicPr>
        <p:blipFill>
          <a:blip r:embed="rId2"/>
          <a:srcRect/>
          <a:stretch>
            <a:fillRect/>
          </a:stretch>
        </p:blipFill>
        <p:spPr bwMode="auto">
          <a:xfrm>
            <a:off x="1500166" y="2428868"/>
            <a:ext cx="5572164" cy="4126885"/>
          </a:xfrm>
          <a:prstGeom prst="rect">
            <a:avLst/>
          </a:prstGeom>
          <a:noFill/>
          <a:ln w="9525">
            <a:noFill/>
            <a:miter lim="800000"/>
            <a:headEnd/>
            <a:tailEnd/>
          </a:ln>
          <a:effectLst/>
        </p:spPr>
      </p:pic>
    </p:spTree>
  </p:cSld>
  <p:clrMapOvr>
    <a:masterClrMapping/>
  </p:clrMapOvr>
  <p:transition>
    <p:wheel spokes="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928670"/>
            <a:ext cx="8305800" cy="1143000"/>
          </a:xfrm>
        </p:spPr>
        <p:txBody>
          <a:bodyPr>
            <a:normAutofit fontScale="90000"/>
          </a:bodyPr>
          <a:lstStyle/>
          <a:p>
            <a:pPr algn="ctr"/>
            <a:r>
              <a:rPr lang="uk-UA" sz="3600" dirty="0" smtClean="0"/>
              <a:t>Батьківські збори </a:t>
            </a:r>
            <a:br>
              <a:rPr lang="uk-UA" sz="3600" dirty="0" smtClean="0"/>
            </a:br>
            <a:r>
              <a:rPr lang="uk-UA" sz="4000" b="1" dirty="0" err="1" smtClean="0"/>
              <a:t>“Профілактика</a:t>
            </a:r>
            <a:r>
              <a:rPr lang="uk-UA" sz="4000" b="1" dirty="0" smtClean="0"/>
              <a:t> </a:t>
            </a:r>
            <a:r>
              <a:rPr lang="uk-UA" sz="4000" b="1" dirty="0" err="1" smtClean="0"/>
              <a:t>булінгу</a:t>
            </a:r>
            <a:r>
              <a:rPr lang="uk-UA" sz="4000" b="1" dirty="0" smtClean="0"/>
              <a:t> в учнівському середовищі</a:t>
            </a:r>
            <a:endParaRPr lang="uk-UA" sz="4000" b="1" dirty="0"/>
          </a:p>
        </p:txBody>
      </p:sp>
      <p:pic>
        <p:nvPicPr>
          <p:cNvPr id="7170" name="Picture 2" descr="C:\Users\BB3F~1\AppData\Local\Temp\Rar$DIa0.080\IMG-2d3daabae8f3775659feae2482034974-V.jpg"/>
          <p:cNvPicPr>
            <a:picLocks noChangeAspect="1" noChangeArrowheads="1"/>
          </p:cNvPicPr>
          <p:nvPr/>
        </p:nvPicPr>
        <p:blipFill>
          <a:blip r:embed="rId2"/>
          <a:srcRect/>
          <a:stretch>
            <a:fillRect/>
          </a:stretch>
        </p:blipFill>
        <p:spPr bwMode="auto">
          <a:xfrm>
            <a:off x="500034" y="2143116"/>
            <a:ext cx="3643314" cy="3643314"/>
          </a:xfrm>
          <a:prstGeom prst="rect">
            <a:avLst/>
          </a:prstGeom>
          <a:noFill/>
        </p:spPr>
      </p:pic>
      <p:pic>
        <p:nvPicPr>
          <p:cNvPr id="7171" name="Picture 3" descr="C:\Users\BB3F~1\AppData\Local\Temp\Rar$DIa0.512\IMG-f8f9a35d3443c25435d1c1e620837d34-V.jpg"/>
          <p:cNvPicPr>
            <a:picLocks noChangeAspect="1" noChangeArrowheads="1"/>
          </p:cNvPicPr>
          <p:nvPr/>
        </p:nvPicPr>
        <p:blipFill>
          <a:blip r:embed="rId3"/>
          <a:srcRect/>
          <a:stretch>
            <a:fillRect/>
          </a:stretch>
        </p:blipFill>
        <p:spPr bwMode="auto">
          <a:xfrm>
            <a:off x="4643438" y="2714620"/>
            <a:ext cx="3857628" cy="3857628"/>
          </a:xfrm>
          <a:prstGeom prst="rect">
            <a:avLst/>
          </a:prstGeom>
          <a:noFill/>
        </p:spPr>
      </p:pic>
      <p:sp>
        <p:nvSpPr>
          <p:cNvPr id="5" name="Заголовок 1"/>
          <p:cNvSpPr txBox="1">
            <a:spLocks/>
          </p:cNvSpPr>
          <p:nvPr/>
        </p:nvSpPr>
        <p:spPr>
          <a:xfrm>
            <a:off x="4429124" y="1928802"/>
            <a:ext cx="3976686" cy="724648"/>
          </a:xfrm>
          <a:prstGeom prst="rect">
            <a:avLst/>
          </a:prstGeom>
        </p:spPr>
        <p:txBody>
          <a:bodyPr vert="horz" lIns="0" tIns="45720" rIns="0" bIns="0" anchor="b">
            <a:normAutofit fontScale="90000" lnSpcReduction="10000"/>
            <a:scene3d>
              <a:camera prst="orthographicFront"/>
              <a:lightRig rig="freezing" dir="t">
                <a:rot lat="0" lon="0" rev="5640000"/>
              </a:lightRig>
            </a:scene3d>
            <a:sp3d prstMaterial="flat">
              <a:contourClr>
                <a:schemeClr val="tx2"/>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uk-UA" sz="5000" b="0" i="0" u="none" strike="noStrike" kern="1200" cap="none" spc="0" normalizeH="0" baseline="0" noProof="0" smtClean="0">
                <a:ln>
                  <a:noFill/>
                </a:ln>
                <a:solidFill>
                  <a:srgbClr val="FF0000"/>
                </a:solidFill>
                <a:effectLst/>
                <a:uLnTx/>
                <a:uFillTx/>
                <a:latin typeface="+mj-lt"/>
                <a:ea typeface="+mj-ea"/>
                <a:cs typeface="+mj-cs"/>
              </a:rPr>
              <a:t>ЗОШ І-ІІІст.№4</a:t>
            </a:r>
            <a:endParaRPr kumimoji="0" lang="uk-UA" sz="5000" b="0"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ransition>
    <p:pull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000108"/>
            <a:ext cx="8305800" cy="1143000"/>
          </a:xfrm>
        </p:spPr>
        <p:txBody>
          <a:bodyPr>
            <a:normAutofit fontScale="90000"/>
          </a:bodyPr>
          <a:lstStyle/>
          <a:p>
            <a:pPr algn="ctr"/>
            <a:r>
              <a:rPr lang="uk-UA" sz="3600" dirty="0" smtClean="0"/>
              <a:t>Педагогічна рада</a:t>
            </a:r>
            <a:r>
              <a:rPr lang="uk-UA" sz="3600" b="1" dirty="0" smtClean="0"/>
              <a:t/>
            </a:r>
            <a:br>
              <a:rPr lang="uk-UA" sz="3600" b="1" dirty="0" smtClean="0"/>
            </a:br>
            <a:r>
              <a:rPr lang="uk-UA" sz="3600" b="1" dirty="0" err="1" smtClean="0"/>
              <a:t>“Причини</a:t>
            </a:r>
            <a:r>
              <a:rPr lang="uk-UA" sz="3600" b="1" dirty="0" smtClean="0"/>
              <a:t> девіантної поведінки </a:t>
            </a:r>
            <a:r>
              <a:rPr lang="uk-UA" sz="3600" b="1" dirty="0" err="1" smtClean="0"/>
              <a:t>учнів”</a:t>
            </a:r>
            <a:r>
              <a:rPr lang="uk-UA" sz="3600" b="1" dirty="0" smtClean="0"/>
              <a:t/>
            </a:r>
            <a:br>
              <a:rPr lang="uk-UA" sz="3600" b="1" dirty="0" smtClean="0"/>
            </a:br>
            <a:endParaRPr lang="uk-UA" sz="3600" b="1" dirty="0"/>
          </a:p>
        </p:txBody>
      </p:sp>
      <p:pic>
        <p:nvPicPr>
          <p:cNvPr id="8194" name="Picture 2" descr="C:\Users\BB3F~1\AppData\Local\Temp\Rar$DIa0.339\100_7375.JPG"/>
          <p:cNvPicPr>
            <a:picLocks noChangeAspect="1" noChangeArrowheads="1"/>
          </p:cNvPicPr>
          <p:nvPr/>
        </p:nvPicPr>
        <p:blipFill>
          <a:blip r:embed="rId2" cstate="print"/>
          <a:srcRect/>
          <a:stretch>
            <a:fillRect/>
          </a:stretch>
        </p:blipFill>
        <p:spPr bwMode="auto">
          <a:xfrm>
            <a:off x="6286512" y="2214554"/>
            <a:ext cx="2560309" cy="1920232"/>
          </a:xfrm>
          <a:prstGeom prst="rect">
            <a:avLst/>
          </a:prstGeom>
          <a:noFill/>
        </p:spPr>
      </p:pic>
      <p:pic>
        <p:nvPicPr>
          <p:cNvPr id="8195" name="Picture 3" descr="C:\Users\BB3F~1\AppData\Local\Temp\Rar$DIa0.978\100_7377.JPG"/>
          <p:cNvPicPr>
            <a:picLocks noChangeAspect="1" noChangeArrowheads="1"/>
          </p:cNvPicPr>
          <p:nvPr/>
        </p:nvPicPr>
        <p:blipFill>
          <a:blip r:embed="rId3" cstate="print"/>
          <a:srcRect/>
          <a:stretch>
            <a:fillRect/>
          </a:stretch>
        </p:blipFill>
        <p:spPr bwMode="auto">
          <a:xfrm>
            <a:off x="285720" y="2214554"/>
            <a:ext cx="3227064" cy="2420298"/>
          </a:xfrm>
          <a:prstGeom prst="rect">
            <a:avLst/>
          </a:prstGeom>
          <a:noFill/>
        </p:spPr>
      </p:pic>
      <p:pic>
        <p:nvPicPr>
          <p:cNvPr id="8196" name="Picture 4" descr="C:\Users\BB3F~1\AppData\Local\Temp\Rar$DIa0.729\100_7378.JPG"/>
          <p:cNvPicPr>
            <a:picLocks noChangeAspect="1" noChangeArrowheads="1"/>
          </p:cNvPicPr>
          <p:nvPr/>
        </p:nvPicPr>
        <p:blipFill>
          <a:blip r:embed="rId4" cstate="print"/>
          <a:srcRect/>
          <a:stretch>
            <a:fillRect/>
          </a:stretch>
        </p:blipFill>
        <p:spPr bwMode="auto">
          <a:xfrm>
            <a:off x="3786182" y="4214818"/>
            <a:ext cx="3143272" cy="2357454"/>
          </a:xfrm>
          <a:prstGeom prst="rect">
            <a:avLst/>
          </a:prstGeom>
          <a:noFill/>
        </p:spPr>
      </p:pic>
    </p:spTree>
  </p:cSld>
  <p:clrMapOvr>
    <a:masterClrMapping/>
  </p:clrMapOvr>
  <p:transition>
    <p:wheel spokes="8"/>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sz="3600" dirty="0" smtClean="0"/>
              <a:t>День позитиву </a:t>
            </a:r>
            <a:r>
              <a:rPr lang="uk-UA" dirty="0" smtClean="0"/>
              <a:t/>
            </a:r>
            <a:br>
              <a:rPr lang="uk-UA" dirty="0" smtClean="0"/>
            </a:br>
            <a:r>
              <a:rPr lang="uk-UA" dirty="0" err="1" smtClean="0"/>
              <a:t>“</a:t>
            </a:r>
            <a:r>
              <a:rPr lang="uk-UA" sz="4000" b="1" dirty="0" err="1" smtClean="0"/>
              <a:t>Один</a:t>
            </a:r>
            <a:r>
              <a:rPr lang="uk-UA" sz="4000" b="1" dirty="0" smtClean="0"/>
              <a:t> одному робимо кращий </a:t>
            </a:r>
            <a:r>
              <a:rPr lang="uk-UA" sz="4000" b="1" dirty="0" err="1" smtClean="0"/>
              <a:t>день”</a:t>
            </a:r>
            <a:endParaRPr lang="uk-UA" sz="4000" b="1" dirty="0"/>
          </a:p>
        </p:txBody>
      </p:sp>
      <p:pic>
        <p:nvPicPr>
          <p:cNvPr id="9218" name="Picture 2" descr="C:\Users\BB3F~1\AppData\Local\Temp\Rar$DIa0.139\IMG_7772.JPG"/>
          <p:cNvPicPr>
            <a:picLocks noChangeAspect="1" noChangeArrowheads="1"/>
          </p:cNvPicPr>
          <p:nvPr/>
        </p:nvPicPr>
        <p:blipFill>
          <a:blip r:embed="rId2" cstate="print"/>
          <a:srcRect/>
          <a:stretch>
            <a:fillRect/>
          </a:stretch>
        </p:blipFill>
        <p:spPr bwMode="auto">
          <a:xfrm>
            <a:off x="357158" y="2285992"/>
            <a:ext cx="3175022" cy="1785950"/>
          </a:xfrm>
          <a:prstGeom prst="rect">
            <a:avLst/>
          </a:prstGeom>
          <a:noFill/>
        </p:spPr>
      </p:pic>
      <p:pic>
        <p:nvPicPr>
          <p:cNvPr id="9219" name="Picture 3" descr="C:\Users\BB3F~1\AppData\Local\Temp\Rar$DIa0.134\IMG_7775.JPG"/>
          <p:cNvPicPr>
            <a:picLocks noChangeAspect="1" noChangeArrowheads="1"/>
          </p:cNvPicPr>
          <p:nvPr/>
        </p:nvPicPr>
        <p:blipFill>
          <a:blip r:embed="rId3" cstate="print"/>
          <a:srcRect/>
          <a:stretch>
            <a:fillRect/>
          </a:stretch>
        </p:blipFill>
        <p:spPr bwMode="auto">
          <a:xfrm>
            <a:off x="3794077" y="4071936"/>
            <a:ext cx="4445042" cy="2500336"/>
          </a:xfrm>
          <a:prstGeom prst="rect">
            <a:avLst/>
          </a:prstGeom>
          <a:noFill/>
        </p:spPr>
      </p:pic>
      <p:pic>
        <p:nvPicPr>
          <p:cNvPr id="9220" name="Picture 4" descr="C:\Users\BB3F~1\AppData\Local\Temp\Rar$DIa0.291\IMG_7781.JPG"/>
          <p:cNvPicPr>
            <a:picLocks noChangeAspect="1" noChangeArrowheads="1"/>
          </p:cNvPicPr>
          <p:nvPr/>
        </p:nvPicPr>
        <p:blipFill>
          <a:blip r:embed="rId4" cstate="print"/>
          <a:srcRect/>
          <a:stretch>
            <a:fillRect/>
          </a:stretch>
        </p:blipFill>
        <p:spPr bwMode="auto">
          <a:xfrm>
            <a:off x="4643438" y="1928802"/>
            <a:ext cx="3301991" cy="185737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dirty="0" smtClean="0"/>
              <a:t>Кількість учнів з підвищеним рівнем агресії</a:t>
            </a:r>
            <a:endParaRPr lang="ru-RU" dirty="0"/>
          </a:p>
        </p:txBody>
      </p:sp>
      <p:graphicFrame>
        <p:nvGraphicFramePr>
          <p:cNvPr id="4" name="Объект 3"/>
          <p:cNvGraphicFramePr>
            <a:graphicFrameLocks noGrp="1"/>
          </p:cNvGraphicFramePr>
          <p:nvPr>
            <p:ph idx="1"/>
          </p:nvPr>
        </p:nvGraphicFramePr>
        <p:xfrm>
          <a:off x="457200" y="1935163"/>
          <a:ext cx="8229600" cy="43894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618733472"/>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857232"/>
            <a:ext cx="8305800" cy="1785950"/>
          </a:xfrm>
        </p:spPr>
        <p:txBody>
          <a:bodyPr>
            <a:normAutofit fontScale="90000"/>
          </a:bodyPr>
          <a:lstStyle/>
          <a:p>
            <a:pPr algn="ctr"/>
            <a:r>
              <a:rPr lang="uk-UA" dirty="0" smtClean="0"/>
              <a:t/>
            </a:r>
            <a:br>
              <a:rPr lang="uk-UA" dirty="0" smtClean="0"/>
            </a:br>
            <a:r>
              <a:rPr lang="uk-UA" dirty="0" smtClean="0"/>
              <a:t/>
            </a:r>
            <a:br>
              <a:rPr lang="uk-UA" dirty="0" smtClean="0"/>
            </a:br>
            <a:r>
              <a:rPr lang="uk-UA" dirty="0" smtClean="0"/>
              <a:t/>
            </a:r>
            <a:br>
              <a:rPr lang="uk-UA" dirty="0" smtClean="0"/>
            </a:br>
            <a:r>
              <a:rPr lang="uk-UA" dirty="0" smtClean="0"/>
              <a:t/>
            </a:r>
            <a:br>
              <a:rPr lang="uk-UA" dirty="0" smtClean="0"/>
            </a:br>
            <a:r>
              <a:rPr lang="uk-UA" dirty="0" smtClean="0"/>
              <a:t/>
            </a:r>
            <a:br>
              <a:rPr lang="uk-UA" dirty="0" smtClean="0"/>
            </a:br>
            <a:r>
              <a:rPr lang="uk-UA" sz="3600" dirty="0" err="1" smtClean="0"/>
              <a:t>Тренінгове</a:t>
            </a:r>
            <a:r>
              <a:rPr lang="uk-UA" sz="3600" dirty="0" smtClean="0"/>
              <a:t> заняття</a:t>
            </a:r>
            <a:br>
              <a:rPr lang="uk-UA" sz="3600" dirty="0" smtClean="0"/>
            </a:br>
            <a:r>
              <a:rPr lang="uk-UA" sz="4000" b="1" dirty="0" err="1" smtClean="0"/>
              <a:t>“Кожен</a:t>
            </a:r>
            <a:r>
              <a:rPr lang="uk-UA" sz="4000" b="1" dirty="0" smtClean="0"/>
              <a:t> з нас особистість, але разом ми </a:t>
            </a:r>
            <a:r>
              <a:rPr lang="uk-UA" sz="4000" b="1" dirty="0" err="1" smtClean="0"/>
              <a:t>колектив”</a:t>
            </a:r>
            <a:r>
              <a:rPr lang="uk-UA" sz="4000" b="1" dirty="0" smtClean="0"/>
              <a:t> </a:t>
            </a:r>
            <a:br>
              <a:rPr lang="uk-UA" sz="4000" b="1" dirty="0" smtClean="0"/>
            </a:br>
            <a:endParaRPr lang="uk-UA" sz="4000" b="1" dirty="0"/>
          </a:p>
        </p:txBody>
      </p:sp>
      <p:pic>
        <p:nvPicPr>
          <p:cNvPr id="12290" name="Picture 2" descr="C:\Users\BB3F~1\AppData\Local\Temp\Rar$DIa0.409\20190301_113036.jpg"/>
          <p:cNvPicPr>
            <a:picLocks noChangeAspect="1" noChangeArrowheads="1"/>
          </p:cNvPicPr>
          <p:nvPr/>
        </p:nvPicPr>
        <p:blipFill>
          <a:blip r:embed="rId2" cstate="print"/>
          <a:srcRect/>
          <a:stretch>
            <a:fillRect/>
          </a:stretch>
        </p:blipFill>
        <p:spPr bwMode="auto">
          <a:xfrm>
            <a:off x="214282" y="3286124"/>
            <a:ext cx="2357436" cy="3143248"/>
          </a:xfrm>
          <a:prstGeom prst="rect">
            <a:avLst/>
          </a:prstGeom>
          <a:noFill/>
        </p:spPr>
      </p:pic>
      <p:pic>
        <p:nvPicPr>
          <p:cNvPr id="12291" name="Picture 3" descr="C:\Users\BB3F~1\AppData\Local\Temp\Rar$DIa0.767\20190301_115232.jpg"/>
          <p:cNvPicPr>
            <a:picLocks noChangeAspect="1" noChangeArrowheads="1"/>
          </p:cNvPicPr>
          <p:nvPr/>
        </p:nvPicPr>
        <p:blipFill>
          <a:blip r:embed="rId3" cstate="print"/>
          <a:srcRect/>
          <a:stretch>
            <a:fillRect/>
          </a:stretch>
        </p:blipFill>
        <p:spPr bwMode="auto">
          <a:xfrm>
            <a:off x="6000760" y="2928934"/>
            <a:ext cx="2714626" cy="3619501"/>
          </a:xfrm>
          <a:prstGeom prst="rect">
            <a:avLst/>
          </a:prstGeom>
          <a:noFill/>
        </p:spPr>
      </p:pic>
      <p:pic>
        <p:nvPicPr>
          <p:cNvPr id="12292" name="Picture 4" descr="C:\Users\BB3F~1\AppData\Local\Temp\Rar$DIa0.059\20190301_120742.jpg"/>
          <p:cNvPicPr>
            <a:picLocks noChangeAspect="1" noChangeArrowheads="1"/>
          </p:cNvPicPr>
          <p:nvPr/>
        </p:nvPicPr>
        <p:blipFill>
          <a:blip r:embed="rId4" cstate="print"/>
          <a:srcRect/>
          <a:stretch>
            <a:fillRect/>
          </a:stretch>
        </p:blipFill>
        <p:spPr bwMode="auto">
          <a:xfrm>
            <a:off x="2786050" y="2143116"/>
            <a:ext cx="2839643" cy="3786190"/>
          </a:xfrm>
          <a:prstGeom prst="rect">
            <a:avLst/>
          </a:prstGeom>
          <a:noFill/>
        </p:spPr>
      </p:pic>
    </p:spTree>
  </p:cSld>
  <p:clrMapOvr>
    <a:masterClrMapping/>
  </p:clrMapOvr>
  <p:transition>
    <p:circl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71612"/>
            <a:ext cx="8305800" cy="1143000"/>
          </a:xfrm>
        </p:spPr>
        <p:txBody>
          <a:bodyPr>
            <a:normAutofit fontScale="90000"/>
          </a:bodyPr>
          <a:lstStyle/>
          <a:p>
            <a:pPr algn="ctr"/>
            <a:r>
              <a:rPr lang="uk-UA" dirty="0" smtClean="0"/>
              <a:t/>
            </a:r>
            <a:br>
              <a:rPr lang="uk-UA" dirty="0" smtClean="0"/>
            </a:br>
            <a:r>
              <a:rPr lang="uk-UA" dirty="0" smtClean="0"/>
              <a:t/>
            </a:r>
            <a:br>
              <a:rPr lang="uk-UA" dirty="0" smtClean="0"/>
            </a:br>
            <a:r>
              <a:rPr lang="uk-UA" dirty="0" smtClean="0"/>
              <a:t/>
            </a:r>
            <a:br>
              <a:rPr lang="uk-UA" dirty="0" smtClean="0"/>
            </a:br>
            <a:r>
              <a:rPr lang="uk-UA" dirty="0" smtClean="0"/>
              <a:t/>
            </a:r>
            <a:br>
              <a:rPr lang="uk-UA" dirty="0" smtClean="0"/>
            </a:br>
            <a:r>
              <a:rPr lang="uk-UA" dirty="0" smtClean="0"/>
              <a:t/>
            </a:r>
            <a:br>
              <a:rPr lang="uk-UA" dirty="0" smtClean="0"/>
            </a:br>
            <a:r>
              <a:rPr lang="uk-UA" dirty="0" smtClean="0"/>
              <a:t/>
            </a:r>
            <a:br>
              <a:rPr lang="uk-UA" dirty="0" smtClean="0"/>
            </a:br>
            <a:r>
              <a:rPr lang="uk-UA" sz="3600" dirty="0" smtClean="0"/>
              <a:t>Лекторій</a:t>
            </a:r>
            <a:r>
              <a:rPr lang="uk-UA" sz="4000" b="1" dirty="0" smtClean="0"/>
              <a:t/>
            </a:r>
            <a:br>
              <a:rPr lang="uk-UA" sz="4000" b="1" dirty="0" smtClean="0"/>
            </a:br>
            <a:r>
              <a:rPr lang="uk-UA" sz="4000" b="1" dirty="0" err="1" smtClean="0"/>
              <a:t>“Кримінальна</a:t>
            </a:r>
            <a:r>
              <a:rPr lang="uk-UA" sz="4000" b="1" dirty="0" smtClean="0"/>
              <a:t> та адміністративна відповідальність </a:t>
            </a:r>
            <a:r>
              <a:rPr lang="uk-UA" sz="4000" b="1" dirty="0" err="1" smtClean="0"/>
              <a:t>неповнолітніх”</a:t>
            </a:r>
            <a:r>
              <a:rPr lang="uk-UA" dirty="0" smtClean="0"/>
              <a:t/>
            </a:r>
            <a:br>
              <a:rPr lang="uk-UA" dirty="0" smtClean="0"/>
            </a:br>
            <a:endParaRPr lang="uk-UA" dirty="0"/>
          </a:p>
        </p:txBody>
      </p:sp>
      <p:pic>
        <p:nvPicPr>
          <p:cNvPr id="11266" name="Picture 2" descr="C:\Users\BB3F~1\AppData\Local\Temp\Rar$DIa0.521\20181122_103349.jpg"/>
          <p:cNvPicPr>
            <a:picLocks noChangeAspect="1" noChangeArrowheads="1"/>
          </p:cNvPicPr>
          <p:nvPr/>
        </p:nvPicPr>
        <p:blipFill>
          <a:blip r:embed="rId2" cstate="print"/>
          <a:srcRect/>
          <a:stretch>
            <a:fillRect/>
          </a:stretch>
        </p:blipFill>
        <p:spPr bwMode="auto">
          <a:xfrm>
            <a:off x="357158" y="2214554"/>
            <a:ext cx="3102423" cy="2143140"/>
          </a:xfrm>
          <a:prstGeom prst="rect">
            <a:avLst/>
          </a:prstGeom>
          <a:noFill/>
        </p:spPr>
      </p:pic>
      <p:pic>
        <p:nvPicPr>
          <p:cNvPr id="11267" name="Picture 3" descr="C:\Users\BB3F~1\AppData\Local\Temp\Rar$DIa0.498\20181122_103358.jpg"/>
          <p:cNvPicPr>
            <a:picLocks noChangeAspect="1" noChangeArrowheads="1"/>
          </p:cNvPicPr>
          <p:nvPr/>
        </p:nvPicPr>
        <p:blipFill>
          <a:blip r:embed="rId3" cstate="print"/>
          <a:srcRect/>
          <a:stretch>
            <a:fillRect/>
          </a:stretch>
        </p:blipFill>
        <p:spPr bwMode="auto">
          <a:xfrm>
            <a:off x="1928794" y="4572008"/>
            <a:ext cx="3047989" cy="2285992"/>
          </a:xfrm>
          <a:prstGeom prst="rect">
            <a:avLst/>
          </a:prstGeom>
          <a:noFill/>
        </p:spPr>
      </p:pic>
      <p:pic>
        <p:nvPicPr>
          <p:cNvPr id="11268" name="Picture 4" descr="C:\Users\BB3F~1\AppData\Local\Temp\Rar$DIa0.822\20181122_104238.jpg"/>
          <p:cNvPicPr>
            <a:picLocks noChangeAspect="1" noChangeArrowheads="1"/>
          </p:cNvPicPr>
          <p:nvPr/>
        </p:nvPicPr>
        <p:blipFill>
          <a:blip r:embed="rId4" cstate="print"/>
          <a:srcRect/>
          <a:stretch>
            <a:fillRect/>
          </a:stretch>
        </p:blipFill>
        <p:spPr bwMode="auto">
          <a:xfrm>
            <a:off x="5619725" y="2143116"/>
            <a:ext cx="3524275" cy="2643206"/>
          </a:xfrm>
          <a:prstGeom prst="rect">
            <a:avLst/>
          </a:prstGeom>
          <a:noFill/>
        </p:spPr>
      </p:pic>
    </p:spTree>
  </p:cSld>
  <p:clrMapOvr>
    <a:masterClrMapping/>
  </p:clrMapOvr>
  <p:transition>
    <p:strips dir="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14290"/>
            <a:ext cx="8305800" cy="1143000"/>
          </a:xfrm>
        </p:spPr>
        <p:txBody>
          <a:bodyPr>
            <a:normAutofit fontScale="90000"/>
          </a:bodyPr>
          <a:lstStyle/>
          <a:p>
            <a:pPr algn="ctr"/>
            <a:r>
              <a:rPr lang="uk-UA" sz="3600" dirty="0" smtClean="0"/>
              <a:t>Загальношкільні батьківські збори</a:t>
            </a:r>
            <a:br>
              <a:rPr lang="uk-UA" sz="3600" dirty="0" smtClean="0"/>
            </a:br>
            <a:r>
              <a:rPr lang="uk-UA" dirty="0" smtClean="0"/>
              <a:t> </a:t>
            </a:r>
            <a:r>
              <a:rPr lang="uk-UA" sz="4000" b="1" dirty="0" err="1" smtClean="0"/>
              <a:t>“Школа</a:t>
            </a:r>
            <a:r>
              <a:rPr lang="uk-UA" sz="4000" b="1" dirty="0" smtClean="0"/>
              <a:t> без </a:t>
            </a:r>
            <a:r>
              <a:rPr lang="uk-UA" sz="4000" b="1" dirty="0" err="1" smtClean="0"/>
              <a:t>насильства”</a:t>
            </a:r>
            <a:endParaRPr lang="uk-UA" sz="4000" b="1" dirty="0"/>
          </a:p>
        </p:txBody>
      </p:sp>
      <p:pic>
        <p:nvPicPr>
          <p:cNvPr id="10243" name="Picture 3" descr="C:\Users\BB3F~1\AppData\Local\Temp\Rar$DIa0.991\20171012_170411.jpg"/>
          <p:cNvPicPr>
            <a:picLocks noChangeAspect="1" noChangeArrowheads="1"/>
          </p:cNvPicPr>
          <p:nvPr/>
        </p:nvPicPr>
        <p:blipFill>
          <a:blip r:embed="rId2" cstate="print"/>
          <a:srcRect/>
          <a:stretch>
            <a:fillRect/>
          </a:stretch>
        </p:blipFill>
        <p:spPr bwMode="auto">
          <a:xfrm>
            <a:off x="4929190" y="1428736"/>
            <a:ext cx="3190865" cy="1914519"/>
          </a:xfrm>
          <a:prstGeom prst="rect">
            <a:avLst/>
          </a:prstGeom>
          <a:noFill/>
        </p:spPr>
      </p:pic>
      <p:pic>
        <p:nvPicPr>
          <p:cNvPr id="10244" name="Picture 4" descr="C:\Users\BB3F~1\AppData\Local\Temp\Rar$DIa0.151\20171012_170603.jpg"/>
          <p:cNvPicPr>
            <a:picLocks noChangeAspect="1" noChangeArrowheads="1"/>
          </p:cNvPicPr>
          <p:nvPr/>
        </p:nvPicPr>
        <p:blipFill>
          <a:blip r:embed="rId3" cstate="print"/>
          <a:srcRect/>
          <a:stretch>
            <a:fillRect/>
          </a:stretch>
        </p:blipFill>
        <p:spPr bwMode="auto">
          <a:xfrm>
            <a:off x="1785918" y="3786190"/>
            <a:ext cx="1700210" cy="2833683"/>
          </a:xfrm>
          <a:prstGeom prst="rect">
            <a:avLst/>
          </a:prstGeom>
          <a:noFill/>
        </p:spPr>
      </p:pic>
      <p:pic>
        <p:nvPicPr>
          <p:cNvPr id="10245" name="Picture 5" descr="C:\Users\BB3F~1\AppData\Local\Temp\Rar$DIa0.665\20171012_172058.jpg"/>
          <p:cNvPicPr>
            <a:picLocks noChangeAspect="1" noChangeArrowheads="1"/>
          </p:cNvPicPr>
          <p:nvPr/>
        </p:nvPicPr>
        <p:blipFill>
          <a:blip r:embed="rId4" cstate="print"/>
          <a:srcRect/>
          <a:stretch>
            <a:fillRect/>
          </a:stretch>
        </p:blipFill>
        <p:spPr bwMode="auto">
          <a:xfrm>
            <a:off x="4429124" y="4000504"/>
            <a:ext cx="4452937" cy="2671762"/>
          </a:xfrm>
          <a:prstGeom prst="rect">
            <a:avLst/>
          </a:prstGeom>
          <a:noFill/>
        </p:spPr>
      </p:pic>
      <p:pic>
        <p:nvPicPr>
          <p:cNvPr id="10246" name="Picture 6" descr="C:\Users\BB3F~1\AppData\Local\Temp\Rar$DIa0.067\20171012_172245.jpg"/>
          <p:cNvPicPr>
            <a:picLocks noChangeAspect="1" noChangeArrowheads="1"/>
          </p:cNvPicPr>
          <p:nvPr/>
        </p:nvPicPr>
        <p:blipFill>
          <a:blip r:embed="rId5" cstate="print"/>
          <a:srcRect/>
          <a:stretch>
            <a:fillRect/>
          </a:stretch>
        </p:blipFill>
        <p:spPr bwMode="auto">
          <a:xfrm>
            <a:off x="500034" y="1571612"/>
            <a:ext cx="3452837" cy="2071702"/>
          </a:xfrm>
          <a:prstGeom prst="rect">
            <a:avLst/>
          </a:prstGeom>
          <a:noFill/>
        </p:spPr>
      </p:pic>
    </p:spTree>
  </p:cSld>
  <p:clrMapOvr>
    <a:masterClrMapping/>
  </p:clrMapOvr>
  <p:transition>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539552" y="836712"/>
            <a:ext cx="8229600" cy="4389437"/>
          </a:xfrm>
        </p:spPr>
        <p:txBody>
          <a:bodyPr>
            <a:normAutofit fontScale="92500"/>
          </a:bodyPr>
          <a:lstStyle/>
          <a:p>
            <a:pPr>
              <a:buFont typeface="Arial" pitchFamily="34" charset="0"/>
              <a:buChar char="•"/>
            </a:pPr>
            <a:r>
              <a:rPr lang="uk-UA" dirty="0" smtClean="0"/>
              <a:t>Національна дитяча «гаряча лінія» </a:t>
            </a:r>
            <a:r>
              <a:rPr lang="uk-UA" b="1" dirty="0" smtClean="0">
                <a:latin typeface="Times New Roman" pitchFamily="18" charset="0"/>
                <a:cs typeface="Times New Roman" pitchFamily="18" charset="0"/>
              </a:rPr>
              <a:t>0 800 500 225 772</a:t>
            </a:r>
          </a:p>
          <a:p>
            <a:r>
              <a:rPr lang="ru-RU" dirty="0" smtClean="0">
                <a:latin typeface="Times New Roman" pitchFamily="18" charset="0"/>
                <a:cs typeface="Times New Roman" pitchFamily="18" charset="0"/>
              </a:rPr>
              <a:t>—</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Гаряча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телефонна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лінія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щодо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булінгу</a:t>
            </a:r>
            <a:r>
              <a:rPr lang="ru-RU" dirty="0">
                <a:latin typeface="Times New Roman" pitchFamily="18" charset="0"/>
                <a:cs typeface="Times New Roman" pitchFamily="18" charset="0"/>
              </a:rPr>
              <a:t> </a:t>
            </a:r>
            <a:r>
              <a:rPr lang="ru-RU" b="1" dirty="0">
                <a:latin typeface="Times New Roman" pitchFamily="18" charset="0"/>
                <a:cs typeface="Times New Roman" pitchFamily="18" charset="0"/>
              </a:rPr>
              <a:t>116 000</a:t>
            </a:r>
            <a:r>
              <a:rPr lang="ru-RU" dirty="0">
                <a:latin typeface="Times New Roman" pitchFamily="18" charset="0"/>
                <a:cs typeface="Times New Roman" pitchFamily="18" charset="0"/>
              </a:rPr>
              <a:t>;</a:t>
            </a:r>
          </a:p>
          <a:p>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Гаряча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лінія</a:t>
            </a:r>
            <a:r>
              <a:rPr lang="ru-RU" dirty="0">
                <a:latin typeface="Times New Roman" pitchFamily="18" charset="0"/>
                <a:cs typeface="Times New Roman" pitchFamily="18" charset="0"/>
              </a:rPr>
              <a:t> з </a:t>
            </a:r>
            <a:r>
              <a:rPr lang="ru-RU" dirty="0" err="1">
                <a:latin typeface="Times New Roman" pitchFamily="18" charset="0"/>
                <a:cs typeface="Times New Roman" pitchFamily="18" charset="0"/>
              </a:rPr>
              <a:t>питань</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запобігання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насильству</a:t>
            </a:r>
            <a:r>
              <a:rPr lang="ru-RU" dirty="0">
                <a:latin typeface="Times New Roman" pitchFamily="18" charset="0"/>
                <a:cs typeface="Times New Roman" pitchFamily="18" charset="0"/>
              </a:rPr>
              <a:t> </a:t>
            </a:r>
            <a:r>
              <a:rPr lang="ru-RU" b="1" dirty="0">
                <a:latin typeface="Times New Roman" pitchFamily="18" charset="0"/>
                <a:cs typeface="Times New Roman" pitchFamily="18" charset="0"/>
              </a:rPr>
              <a:t>116 123</a:t>
            </a:r>
            <a:r>
              <a:rPr lang="ru-RU" dirty="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marL="0" indent="0">
              <a:buNone/>
            </a:pPr>
            <a:r>
              <a:rPr lang="ru-RU" dirty="0">
                <a:latin typeface="Times New Roman" pitchFamily="18" charset="0"/>
                <a:cs typeface="Times New Roman" pitchFamily="18" charset="0"/>
              </a:rPr>
              <a:t>	</a:t>
            </a:r>
            <a:r>
              <a:rPr lang="ru-RU" dirty="0" err="1" smtClean="0">
                <a:latin typeface="Times New Roman" pitchFamily="18" charset="0"/>
                <a:cs typeface="Times New Roman" pitchFamily="18" charset="0"/>
              </a:rPr>
              <a:t>або</a:t>
            </a:r>
            <a:r>
              <a:rPr lang="ru-RU" dirty="0" smtClean="0">
                <a:latin typeface="Times New Roman" pitchFamily="18" charset="0"/>
                <a:cs typeface="Times New Roman" pitchFamily="18" charset="0"/>
              </a:rPr>
              <a:t> </a:t>
            </a:r>
            <a:r>
              <a:rPr lang="ru-RU" b="1" dirty="0">
                <a:latin typeface="Times New Roman" pitchFamily="18" charset="0"/>
                <a:cs typeface="Times New Roman" pitchFamily="18" charset="0"/>
              </a:rPr>
              <a:t>0 800 500 335</a:t>
            </a:r>
            <a:r>
              <a:rPr lang="ru-RU" dirty="0">
                <a:latin typeface="Times New Roman" pitchFamily="18" charset="0"/>
                <a:cs typeface="Times New Roman" pitchFamily="18" charset="0"/>
              </a:rPr>
              <a:t>;</a:t>
            </a:r>
          </a:p>
          <a:p>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Уповноважений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Верховної</a:t>
            </a:r>
            <a:r>
              <a:rPr lang="ru-RU" dirty="0">
                <a:latin typeface="Times New Roman" pitchFamily="18" charset="0"/>
                <a:cs typeface="Times New Roman" pitchFamily="18" charset="0"/>
              </a:rPr>
              <a:t> Ради з прав </a:t>
            </a:r>
            <a:r>
              <a:rPr lang="ru-RU" dirty="0" err="1">
                <a:latin typeface="Times New Roman" pitchFamily="18" charset="0"/>
                <a:cs typeface="Times New Roman" pitchFamily="18" charset="0"/>
              </a:rPr>
              <a:t>людини</a:t>
            </a:r>
            <a:r>
              <a:rPr lang="ru-RU" dirty="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marL="0" indent="0">
              <a:buNone/>
            </a:pPr>
            <a:r>
              <a:rPr lang="ru-RU" b="1" dirty="0" smtClean="0">
                <a:latin typeface="Times New Roman" pitchFamily="18" charset="0"/>
                <a:cs typeface="Times New Roman" pitchFamily="18" charset="0"/>
              </a:rPr>
              <a:t>0 </a:t>
            </a:r>
            <a:r>
              <a:rPr lang="ru-RU" b="1" dirty="0">
                <a:latin typeface="Times New Roman" pitchFamily="18" charset="0"/>
                <a:cs typeface="Times New Roman" pitchFamily="18" charset="0"/>
              </a:rPr>
              <a:t>80050 17 20</a:t>
            </a:r>
            <a:r>
              <a:rPr lang="ru-RU" dirty="0">
                <a:latin typeface="Times New Roman" pitchFamily="18" charset="0"/>
                <a:cs typeface="Times New Roman" pitchFamily="18" charset="0"/>
              </a:rPr>
              <a:t>;</a:t>
            </a:r>
          </a:p>
          <a:p>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Уповноважений</a:t>
            </a:r>
            <a:r>
              <a:rPr lang="ru-RU" dirty="0">
                <a:latin typeface="Times New Roman" pitchFamily="18" charset="0"/>
                <a:cs typeface="Times New Roman" pitchFamily="18" charset="0"/>
              </a:rPr>
              <a:t> Президента </a:t>
            </a:r>
            <a:r>
              <a:rPr lang="ru-RU" dirty="0" err="1">
                <a:latin typeface="Times New Roman" pitchFamily="18" charset="0"/>
                <a:cs typeface="Times New Roman" pitchFamily="18" charset="0"/>
              </a:rPr>
              <a:t>України</a:t>
            </a:r>
            <a:r>
              <a:rPr lang="ru-RU" dirty="0">
                <a:latin typeface="Times New Roman" pitchFamily="18" charset="0"/>
                <a:cs typeface="Times New Roman" pitchFamily="18" charset="0"/>
              </a:rPr>
              <a:t> з прав </a:t>
            </a:r>
            <a:r>
              <a:rPr lang="ru-RU" dirty="0" err="1">
                <a:latin typeface="Times New Roman" pitchFamily="18" charset="0"/>
                <a:cs typeface="Times New Roman" pitchFamily="18" charset="0"/>
              </a:rPr>
              <a:t>дитини</a:t>
            </a:r>
            <a:r>
              <a:rPr lang="ru-RU" dirty="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marL="0" indent="0">
              <a:buNone/>
            </a:pPr>
            <a:r>
              <a:rPr lang="ru-RU" b="1" dirty="0">
                <a:latin typeface="Times New Roman" pitchFamily="18" charset="0"/>
                <a:cs typeface="Times New Roman" pitchFamily="18" charset="0"/>
              </a:rPr>
              <a:t>	</a:t>
            </a:r>
            <a:r>
              <a:rPr lang="ru-RU" b="1" dirty="0" smtClean="0">
                <a:latin typeface="Times New Roman" pitchFamily="18" charset="0"/>
                <a:cs typeface="Times New Roman" pitchFamily="18" charset="0"/>
              </a:rPr>
              <a:t>044 </a:t>
            </a:r>
            <a:r>
              <a:rPr lang="ru-RU" b="1" dirty="0">
                <a:latin typeface="Times New Roman" pitchFamily="18" charset="0"/>
                <a:cs typeface="Times New Roman" pitchFamily="18" charset="0"/>
              </a:rPr>
              <a:t>255 76 75</a:t>
            </a:r>
            <a:r>
              <a:rPr lang="ru-RU" dirty="0">
                <a:latin typeface="Times New Roman" pitchFamily="18" charset="0"/>
                <a:cs typeface="Times New Roman" pitchFamily="18" charset="0"/>
              </a:rPr>
              <a:t>;</a:t>
            </a:r>
          </a:p>
          <a:p>
            <a:r>
              <a:rPr lang="ru-RU" dirty="0" smtClean="0">
                <a:latin typeface="Times New Roman" pitchFamily="18" charset="0"/>
                <a:cs typeface="Times New Roman" pitchFamily="18" charset="0"/>
              </a:rPr>
              <a:t>—</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Національна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поліція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України</a:t>
            </a:r>
            <a:r>
              <a:rPr lang="ru-RU" dirty="0">
                <a:latin typeface="Times New Roman" pitchFamily="18" charset="0"/>
                <a:cs typeface="Times New Roman" pitchFamily="18" charset="0"/>
              </a:rPr>
              <a:t> </a:t>
            </a:r>
            <a:r>
              <a:rPr lang="ru-RU" b="1" dirty="0">
                <a:latin typeface="Times New Roman" pitchFamily="18" charset="0"/>
                <a:cs typeface="Times New Roman" pitchFamily="18" charset="0"/>
              </a:rPr>
              <a:t>102</a:t>
            </a:r>
            <a:r>
              <a:rPr lang="ru-RU" dirty="0">
                <a:latin typeface="Times New Roman" pitchFamily="18" charset="0"/>
                <a:cs typeface="Times New Roman" pitchFamily="18" charset="0"/>
              </a:rPr>
              <a:t>.</a:t>
            </a:r>
          </a:p>
          <a:p>
            <a:pPr algn="ctr">
              <a:buNone/>
            </a:pPr>
            <a:endParaRPr lang="uk-UA" dirty="0">
              <a:latin typeface="Times New Roman" pitchFamily="18" charset="0"/>
              <a:cs typeface="Times New Roman" pitchFamily="18" charset="0"/>
            </a:endParaRPr>
          </a:p>
        </p:txBody>
      </p:sp>
    </p:spTree>
    <p:extLst>
      <p:ext uri="{BB962C8B-B14F-4D97-AF65-F5344CB8AC3E}">
        <p14:creationId xmlns="" xmlns:p14="http://schemas.microsoft.com/office/powerpoint/2010/main" val="3560149493"/>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348648"/>
          </a:xfrm>
        </p:spPr>
        <p:txBody>
          <a:bodyPr>
            <a:normAutofit fontScale="90000"/>
          </a:bodyPr>
          <a:lstStyle/>
          <a:p>
            <a:pPr algn="ctr"/>
            <a:r>
              <a:rPr lang="uk-UA" dirty="0" smtClean="0"/>
              <a:t>Алгоритм дій</a:t>
            </a:r>
            <a:endParaRPr lang="ru-RU" dirty="0"/>
          </a:p>
        </p:txBody>
      </p:sp>
      <p:sp>
        <p:nvSpPr>
          <p:cNvPr id="3" name="Объект 2"/>
          <p:cNvSpPr>
            <a:spLocks noGrp="1"/>
          </p:cNvSpPr>
          <p:nvPr>
            <p:ph idx="1"/>
          </p:nvPr>
        </p:nvSpPr>
        <p:spPr>
          <a:xfrm>
            <a:off x="457200" y="1124744"/>
            <a:ext cx="8229600" cy="5199856"/>
          </a:xfrm>
        </p:spPr>
        <p:txBody>
          <a:bodyPr>
            <a:normAutofit lnSpcReduction="10000"/>
          </a:bodyPr>
          <a:lstStyle/>
          <a:p>
            <a:r>
              <a:rPr lang="uk-UA" dirty="0" smtClean="0"/>
              <a:t>Заява керівнику закладу від свідка, або учасника </a:t>
            </a:r>
          </a:p>
          <a:p>
            <a:r>
              <a:rPr lang="uk-UA" dirty="0" smtClean="0"/>
              <a:t>Видання рішення про проведення розслідування із визначенням уповноважених осіб</a:t>
            </a:r>
          </a:p>
          <a:p>
            <a:r>
              <a:rPr lang="uk-UA" dirty="0" smtClean="0"/>
              <a:t>Створення наказом комісії з розгляду випадків </a:t>
            </a:r>
            <a:r>
              <a:rPr lang="uk-UA" dirty="0" err="1" smtClean="0"/>
              <a:t>булінгу</a:t>
            </a:r>
            <a:r>
              <a:rPr lang="uk-UA" dirty="0" smtClean="0"/>
              <a:t> та скликання комісії.</a:t>
            </a:r>
          </a:p>
          <a:p>
            <a:r>
              <a:rPr lang="uk-UA" dirty="0" smtClean="0"/>
              <a:t>Повідомлення представників ювенальної превенції</a:t>
            </a:r>
            <a:r>
              <a:rPr lang="ru-RU" dirty="0" smtClean="0"/>
              <a:t>, та Служб у справах </a:t>
            </a:r>
            <a:r>
              <a:rPr lang="ru-RU" dirty="0" err="1" smtClean="0"/>
              <a:t>дітей</a:t>
            </a:r>
            <a:r>
              <a:rPr lang="ru-RU" dirty="0" smtClean="0"/>
              <a:t>. (</a:t>
            </a:r>
            <a:r>
              <a:rPr lang="ru-RU" dirty="0" err="1" smtClean="0"/>
              <a:t>якщо</a:t>
            </a:r>
            <a:r>
              <a:rPr lang="ru-RU" dirty="0" smtClean="0"/>
              <a:t> </a:t>
            </a:r>
            <a:r>
              <a:rPr lang="ru-RU" dirty="0" err="1" smtClean="0"/>
              <a:t>комісія</a:t>
            </a:r>
            <a:r>
              <a:rPr lang="ru-RU" dirty="0" smtClean="0"/>
              <a:t> </a:t>
            </a:r>
            <a:r>
              <a:rPr lang="ru-RU" dirty="0" err="1" smtClean="0"/>
              <a:t>визнала</a:t>
            </a:r>
            <a:r>
              <a:rPr lang="ru-RU" dirty="0" smtClean="0"/>
              <a:t>, </a:t>
            </a:r>
            <a:r>
              <a:rPr lang="ru-RU" dirty="0" err="1" smtClean="0"/>
              <a:t>що</a:t>
            </a:r>
            <a:r>
              <a:rPr lang="ru-RU" dirty="0" smtClean="0"/>
              <a:t> </a:t>
            </a:r>
            <a:r>
              <a:rPr lang="ru-RU" dirty="0" err="1" smtClean="0"/>
              <a:t>це</a:t>
            </a:r>
            <a:r>
              <a:rPr lang="ru-RU" dirty="0" smtClean="0"/>
              <a:t> </a:t>
            </a:r>
            <a:r>
              <a:rPr lang="ru-RU" dirty="0" err="1" smtClean="0"/>
              <a:t>булінг</a:t>
            </a:r>
            <a:r>
              <a:rPr lang="ru-RU" dirty="0" smtClean="0"/>
              <a:t>.)</a:t>
            </a:r>
          </a:p>
          <a:p>
            <a:r>
              <a:rPr lang="uk-UA" dirty="0" smtClean="0"/>
              <a:t>Рішення комісії реєструються в окремому журналі, зберігаються в паперовому вигляді з оригіналами підписів усіх учасників комісії.</a:t>
            </a:r>
          </a:p>
          <a:p>
            <a:r>
              <a:rPr lang="uk-UA" dirty="0" smtClean="0"/>
              <a:t>Надання психологічної підтримки учасникам </a:t>
            </a:r>
            <a:r>
              <a:rPr lang="uk-UA" dirty="0" err="1" smtClean="0"/>
              <a:t>булінгу</a:t>
            </a:r>
            <a:r>
              <a:rPr lang="uk-UA" dirty="0" smtClean="0"/>
              <a:t>.(</a:t>
            </a:r>
            <a:r>
              <a:rPr lang="uk-UA" dirty="0" err="1" smtClean="0"/>
              <a:t>булер</a:t>
            </a:r>
            <a:r>
              <a:rPr lang="uk-UA" dirty="0" smtClean="0"/>
              <a:t>, жертва, спостерігач)</a:t>
            </a:r>
          </a:p>
        </p:txBody>
      </p:sp>
    </p:spTree>
    <p:extLst>
      <p:ext uri="{BB962C8B-B14F-4D97-AF65-F5344CB8AC3E}">
        <p14:creationId xmlns="" xmlns:p14="http://schemas.microsoft.com/office/powerpoint/2010/main" val="7296414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428604"/>
            <a:ext cx="8229600" cy="1143000"/>
          </a:xfrm>
        </p:spPr>
        <p:txBody>
          <a:bodyPr/>
          <a:lstStyle/>
          <a:p>
            <a:pPr algn="ctr"/>
            <a:r>
              <a:rPr lang="uk-UA" dirty="0" smtClean="0"/>
              <a:t>Штрафи за </a:t>
            </a:r>
            <a:r>
              <a:rPr lang="uk-UA" dirty="0" err="1" smtClean="0"/>
              <a:t>булінг</a:t>
            </a:r>
            <a:endParaRPr lang="uk-UA" dirty="0"/>
          </a:p>
        </p:txBody>
      </p:sp>
      <p:sp>
        <p:nvSpPr>
          <p:cNvPr id="3" name="Содержимое 2"/>
          <p:cNvSpPr>
            <a:spLocks noGrp="1"/>
          </p:cNvSpPr>
          <p:nvPr>
            <p:ph idx="1"/>
          </p:nvPr>
        </p:nvSpPr>
        <p:spPr/>
        <p:txBody>
          <a:bodyPr/>
          <a:lstStyle/>
          <a:p>
            <a:pPr>
              <a:buFont typeface="Wingdings" pitchFamily="2" charset="2"/>
              <a:buChar char="§"/>
            </a:pPr>
            <a:r>
              <a:rPr lang="uk-UA" dirty="0" smtClean="0">
                <a:latin typeface="Times New Roman" pitchFamily="18" charset="0"/>
                <a:cs typeface="Times New Roman" pitchFamily="18" charset="0"/>
              </a:rPr>
              <a:t>Від 20-100 неоподаткованих мінімумів</a:t>
            </a:r>
          </a:p>
          <a:p>
            <a:pPr>
              <a:buFont typeface="Wingdings" pitchFamily="2" charset="2"/>
              <a:buChar char="§"/>
            </a:pPr>
            <a:r>
              <a:rPr lang="uk-UA" dirty="0" smtClean="0">
                <a:latin typeface="Times New Roman" pitchFamily="18" charset="0"/>
                <a:cs typeface="Times New Roman" pitchFamily="18" charset="0"/>
              </a:rPr>
              <a:t>Від 100-200 (якщо повторно, або групою осіб)</a:t>
            </a:r>
          </a:p>
          <a:p>
            <a:pPr>
              <a:buFont typeface="Wingdings" pitchFamily="2" charset="2"/>
              <a:buChar char="§"/>
            </a:pPr>
            <a:r>
              <a:rPr lang="uk-UA" dirty="0" smtClean="0">
                <a:latin typeface="Times New Roman" pitchFamily="18" charset="0"/>
                <a:cs typeface="Times New Roman" pitchFamily="18" charset="0"/>
              </a:rPr>
              <a:t>Від 50-100- ( якщо не повідомили підрозділ органів Національної поліції України)</a:t>
            </a:r>
          </a:p>
          <a:p>
            <a:pPr>
              <a:buFont typeface="Wingdings" pitchFamily="2" charset="2"/>
              <a:buChar char="§"/>
            </a:pPr>
            <a:r>
              <a:rPr lang="uk-UA" dirty="0" smtClean="0">
                <a:latin typeface="Times New Roman" pitchFamily="18" charset="0"/>
                <a:cs typeface="Times New Roman" pitchFamily="18" charset="0"/>
              </a:rPr>
              <a:t>Насильство та </a:t>
            </a:r>
            <a:r>
              <a:rPr lang="uk-UA" dirty="0" err="1" smtClean="0">
                <a:latin typeface="Times New Roman" pitchFamily="18" charset="0"/>
                <a:cs typeface="Times New Roman" pitchFamily="18" charset="0"/>
              </a:rPr>
              <a:t>агресія-</a:t>
            </a:r>
            <a:r>
              <a:rPr lang="uk-UA" dirty="0" smtClean="0">
                <a:latin typeface="Times New Roman" pitchFamily="18" charset="0"/>
                <a:cs typeface="Times New Roman" pitchFamily="18" charset="0"/>
              </a:rPr>
              <a:t> від 40 до 800 грн.</a:t>
            </a:r>
          </a:p>
          <a:p>
            <a:pPr>
              <a:buFont typeface="Wingdings" pitchFamily="2" charset="2"/>
              <a:buChar char="§"/>
            </a:pPr>
            <a:r>
              <a:rPr lang="uk-UA" dirty="0" smtClean="0">
                <a:latin typeface="Times New Roman" pitchFamily="18" charset="0"/>
                <a:cs typeface="Times New Roman" pitchFamily="18" charset="0"/>
              </a:rPr>
              <a:t>Жорстоке цькування – 1700-3400 грн.</a:t>
            </a:r>
          </a:p>
          <a:p>
            <a:pPr>
              <a:buFont typeface="Wingdings" pitchFamily="2" charset="2"/>
              <a:buChar char="§"/>
            </a:pPr>
            <a:r>
              <a:rPr lang="uk-UA" dirty="0" smtClean="0">
                <a:latin typeface="Times New Roman" pitchFamily="18" charset="0"/>
                <a:cs typeface="Times New Roman" pitchFamily="18" charset="0"/>
              </a:rPr>
              <a:t>Приховування </a:t>
            </a:r>
            <a:r>
              <a:rPr lang="uk-UA" dirty="0" err="1" smtClean="0">
                <a:latin typeface="Times New Roman" pitchFamily="18" charset="0"/>
                <a:cs typeface="Times New Roman" pitchFamily="18" charset="0"/>
              </a:rPr>
              <a:t>булінгу</a:t>
            </a:r>
            <a:r>
              <a:rPr lang="uk-UA" dirty="0" smtClean="0">
                <a:latin typeface="Times New Roman" pitchFamily="18" charset="0"/>
                <a:cs typeface="Times New Roman" pitchFamily="18" charset="0"/>
              </a:rPr>
              <a:t> – 850-1700 грн.</a:t>
            </a:r>
            <a:endParaRPr lang="uk-UA" dirty="0">
              <a:latin typeface="Times New Roman" pitchFamily="18" charset="0"/>
              <a:cs typeface="Times New Roman" pitchFamily="18" charset="0"/>
            </a:endParaRPr>
          </a:p>
        </p:txBody>
      </p:sp>
    </p:spTree>
    <p:extLst>
      <p:ext uri="{BB962C8B-B14F-4D97-AF65-F5344CB8AC3E}">
        <p14:creationId xmlns="" xmlns:p14="http://schemas.microsoft.com/office/powerpoint/2010/main" val="1206980322"/>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214422"/>
            <a:ext cx="8305800" cy="367458"/>
          </a:xfrm>
        </p:spPr>
        <p:txBody>
          <a:bodyPr>
            <a:noAutofit/>
          </a:bodyPr>
          <a:lstStyle/>
          <a:p>
            <a:pPr algn="ctr"/>
            <a:r>
              <a:rPr lang="uk-UA" sz="3200" b="1" dirty="0" smtClean="0"/>
              <a:t>Пропозиції</a:t>
            </a:r>
            <a:r>
              <a:rPr lang="uk-UA" sz="3200" dirty="0" smtClean="0"/>
              <a:t/>
            </a:r>
            <a:br>
              <a:rPr lang="uk-UA" sz="3200" dirty="0" smtClean="0"/>
            </a:br>
            <a:endParaRPr lang="uk-UA" sz="3200" dirty="0"/>
          </a:p>
        </p:txBody>
      </p:sp>
      <p:sp>
        <p:nvSpPr>
          <p:cNvPr id="3" name="Прямоугольник 2"/>
          <p:cNvSpPr/>
          <p:nvPr/>
        </p:nvSpPr>
        <p:spPr>
          <a:xfrm>
            <a:off x="0" y="928670"/>
            <a:ext cx="9144000" cy="4524315"/>
          </a:xfrm>
          <a:prstGeom prst="rect">
            <a:avLst/>
          </a:prstGeom>
        </p:spPr>
        <p:txBody>
          <a:bodyPr wrap="square">
            <a:spAutoFit/>
          </a:bodyPr>
          <a:lstStyle/>
          <a:p>
            <a:r>
              <a:rPr lang="uk-UA" dirty="0" smtClean="0"/>
              <a:t>	Вдосконалення та забезпечення нагляду за дітьми в школі та поблизу неї (необхідна достатня кількість дорослих під час обідів, перерв у разі виникнення конфліктних ситуацій між учнями, що потребують втручання). </a:t>
            </a:r>
          </a:p>
          <a:p>
            <a:r>
              <a:rPr lang="uk-UA" dirty="0" smtClean="0"/>
              <a:t>	Залучення учнів до процесу створення та встановлення правил поведінки в класі. </a:t>
            </a:r>
          </a:p>
          <a:p>
            <a:r>
              <a:rPr lang="uk-UA" dirty="0" smtClean="0"/>
              <a:t>	Впровадження соціальних підкріплень для бажаної позитивної поведінки та санкцій для небажаної агресивної поведінки. </a:t>
            </a:r>
          </a:p>
          <a:p>
            <a:r>
              <a:rPr lang="uk-UA" dirty="0" smtClean="0"/>
              <a:t>	Регулярне проведення «форумів» для учнів з метою розробки, уточнення та оцінки правил </a:t>
            </a:r>
            <a:r>
              <a:rPr lang="uk-UA" dirty="0" err="1" smtClean="0"/>
              <a:t>антибулінгової</a:t>
            </a:r>
            <a:r>
              <a:rPr lang="uk-UA" dirty="0" smtClean="0"/>
              <a:t> поведінки. </a:t>
            </a:r>
          </a:p>
          <a:p>
            <a:r>
              <a:rPr lang="uk-UA" dirty="0" smtClean="0"/>
              <a:t>	Проведення зборів для батьків класів (кількох класів) з метою поліпшення сімейної комунікації та інформування стосовно превентивної діяльності школи. </a:t>
            </a:r>
          </a:p>
          <a:p>
            <a:r>
              <a:rPr lang="uk-UA" dirty="0" smtClean="0"/>
              <a:t>	Зміна або вдосконалення окремих аспектів поведінки тих учнів, які стали жертвами </a:t>
            </a:r>
            <a:r>
              <a:rPr lang="uk-UA" dirty="0" err="1" smtClean="0"/>
              <a:t>булінгу</a:t>
            </a:r>
            <a:r>
              <a:rPr lang="uk-UA" dirty="0" smtClean="0"/>
              <a:t> або агресорами. </a:t>
            </a:r>
          </a:p>
          <a:p>
            <a:r>
              <a:rPr lang="uk-UA" dirty="0" smtClean="0"/>
              <a:t>	У роботі з жертвами </a:t>
            </a:r>
            <a:r>
              <a:rPr lang="uk-UA" dirty="0" err="1" smtClean="0"/>
              <a:t>булінгу</a:t>
            </a:r>
            <a:r>
              <a:rPr lang="uk-UA" dirty="0" smtClean="0"/>
              <a:t> може надаватися інформація стосовно плану дій вчителя/шкільного психолога/адміністрації щодо покарання агресора; переконання жертви завжди і негайно повідомляти про нові епізоди </a:t>
            </a:r>
            <a:r>
              <a:rPr lang="uk-UA" dirty="0" err="1" smtClean="0"/>
              <a:t>булінгу</a:t>
            </a:r>
            <a:r>
              <a:rPr lang="uk-UA" dirty="0" smtClean="0"/>
              <a:t> працівникам школи. </a:t>
            </a:r>
            <a:endParaRPr lang="uk-UA" dirty="0"/>
          </a:p>
        </p:txBody>
      </p:sp>
    </p:spTree>
  </p:cSld>
  <p:clrMapOvr>
    <a:masterClrMapping/>
  </p:clrMapOvr>
  <mc:AlternateContent xmlns:mc="http://schemas.openxmlformats.org/markup-compatibility/2006">
    <mc:Choice xmlns=""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8430972" y="6000768"/>
            <a:ext cx="8358246"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sz="18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uk-UA" b="1" dirty="0" smtClean="0">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uk-UA" sz="18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p:txBody>
      </p:sp>
      <p:sp>
        <p:nvSpPr>
          <p:cNvPr id="64513" name="Rectangle 1"/>
          <p:cNvSpPr>
            <a:spLocks noChangeArrowheads="1"/>
          </p:cNvSpPr>
          <p:nvPr/>
        </p:nvSpPr>
        <p:spPr bwMode="auto">
          <a:xfrm>
            <a:off x="357158" y="2071678"/>
            <a:ext cx="8501122"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uk-UA" sz="28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Режим дня - основа успішної адаптації</a:t>
            </a:r>
            <a:endParaRPr kumimoji="0" lang="uk-UA" sz="28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tabLst/>
            </a:pPr>
            <a:r>
              <a:rPr kumimoji="0" lang="uk-UA" sz="28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2. Ситуація успіху - двигун навчального процесу </a:t>
            </a:r>
            <a:endParaRPr kumimoji="0" lang="uk-UA"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8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3. Любов і турбота про дитину - найкращий антидепресант</a:t>
            </a:r>
            <a:endParaRPr kumimoji="0" lang="uk-UA"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8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4. Корисний раціон школяра</a:t>
            </a:r>
            <a:endParaRPr kumimoji="0" lang="uk-UA"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Рисунок 5" descr="/Files/images/Рисунок1.jpg"/>
          <p:cNvPicPr/>
          <p:nvPr/>
        </p:nvPicPr>
        <p:blipFill>
          <a:blip r:embed="rId2"/>
          <a:srcRect/>
          <a:stretch>
            <a:fillRect/>
          </a:stretch>
        </p:blipFill>
        <p:spPr bwMode="auto">
          <a:xfrm>
            <a:off x="5286380" y="3643314"/>
            <a:ext cx="3571900" cy="2857520"/>
          </a:xfrm>
          <a:prstGeom prst="rect">
            <a:avLst/>
          </a:prstGeom>
          <a:noFill/>
          <a:ln w="9525">
            <a:noFill/>
            <a:miter lim="800000"/>
            <a:headEnd/>
            <a:tailEnd/>
          </a:ln>
        </p:spPr>
      </p:pic>
      <p:sp>
        <p:nvSpPr>
          <p:cNvPr id="2" name="Заголовок 1"/>
          <p:cNvSpPr>
            <a:spLocks noGrp="1"/>
          </p:cNvSpPr>
          <p:nvPr>
            <p:ph type="title"/>
          </p:nvPr>
        </p:nvSpPr>
        <p:spPr/>
        <p:txBody>
          <a:bodyPr/>
          <a:lstStyle/>
          <a:p>
            <a:pPr algn="ctr"/>
            <a:r>
              <a:rPr lang="uk-UA" dirty="0" smtClean="0"/>
              <a:t>Рекомендації батькам</a:t>
            </a:r>
            <a:endParaRPr lang="ru-RU" dirty="0"/>
          </a:p>
        </p:txBody>
      </p:sp>
    </p:spTree>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4513">
                                            <p:txEl>
                                              <p:pRg st="0" end="0"/>
                                            </p:txEl>
                                          </p:spTgt>
                                        </p:tgtEl>
                                        <p:attrNameLst>
                                          <p:attrName>style.visibility</p:attrName>
                                        </p:attrNameLst>
                                      </p:cBhvr>
                                      <p:to>
                                        <p:strVal val="visible"/>
                                      </p:to>
                                    </p:set>
                                    <p:animEffect transition="in" filter="checkerboard(across)">
                                      <p:cBhvr>
                                        <p:cTn id="7" dur="500"/>
                                        <p:tgtEl>
                                          <p:spTgt spid="645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4513">
                                            <p:txEl>
                                              <p:pRg st="1" end="1"/>
                                            </p:txEl>
                                          </p:spTgt>
                                        </p:tgtEl>
                                        <p:attrNameLst>
                                          <p:attrName>style.visibility</p:attrName>
                                        </p:attrNameLst>
                                      </p:cBhvr>
                                      <p:to>
                                        <p:strVal val="visible"/>
                                      </p:to>
                                    </p:set>
                                    <p:animEffect transition="in" filter="checkerboard(across)">
                                      <p:cBhvr>
                                        <p:cTn id="12" dur="500"/>
                                        <p:tgtEl>
                                          <p:spTgt spid="645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4513">
                                            <p:txEl>
                                              <p:pRg st="2" end="2"/>
                                            </p:txEl>
                                          </p:spTgt>
                                        </p:tgtEl>
                                        <p:attrNameLst>
                                          <p:attrName>style.visibility</p:attrName>
                                        </p:attrNameLst>
                                      </p:cBhvr>
                                      <p:to>
                                        <p:strVal val="visible"/>
                                      </p:to>
                                    </p:set>
                                    <p:animEffect transition="in" filter="checkerboard(across)">
                                      <p:cBhvr>
                                        <p:cTn id="17" dur="500"/>
                                        <p:tgtEl>
                                          <p:spTgt spid="645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4513">
                                            <p:txEl>
                                              <p:pRg st="3" end="3"/>
                                            </p:txEl>
                                          </p:spTgt>
                                        </p:tgtEl>
                                        <p:attrNameLst>
                                          <p:attrName>style.visibility</p:attrName>
                                        </p:attrNameLst>
                                      </p:cBhvr>
                                      <p:to>
                                        <p:strVal val="visible"/>
                                      </p:to>
                                    </p:set>
                                    <p:animEffect transition="in" filter="checkerboard(across)">
                                      <p:cBhvr>
                                        <p:cTn id="22" dur="500"/>
                                        <p:tgtEl>
                                          <p:spTgt spid="645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908720"/>
            <a:ext cx="8229600" cy="1847088"/>
          </a:xfrm>
        </p:spPr>
        <p:txBody>
          <a:bodyPr>
            <a:normAutofit fontScale="90000"/>
          </a:bodyPr>
          <a:lstStyle/>
          <a:p>
            <a:pPr algn="just"/>
            <a:r>
              <a:rPr lang="ru-RU" dirty="0" smtClean="0"/>
              <a:t/>
            </a:r>
            <a:br>
              <a:rPr lang="ru-RU" dirty="0" smtClean="0"/>
            </a:br>
            <a:r>
              <a:rPr lang="ru-RU" dirty="0"/>
              <a:t/>
            </a:r>
            <a:br>
              <a:rPr lang="ru-RU" dirty="0"/>
            </a:br>
            <a:r>
              <a:rPr lang="ru-RU" dirty="0" smtClean="0"/>
              <a:t/>
            </a:r>
            <a:br>
              <a:rPr lang="ru-RU" dirty="0" smtClean="0"/>
            </a:br>
            <a:r>
              <a:rPr lang="ru-RU" dirty="0" smtClean="0"/>
              <a:t>	</a:t>
            </a:r>
            <a:r>
              <a:rPr lang="ru-RU" sz="4000" dirty="0" err="1" smtClean="0"/>
              <a:t>Почніть</a:t>
            </a:r>
            <a:r>
              <a:rPr lang="ru-RU" sz="4000" dirty="0" smtClean="0"/>
              <a:t> </a:t>
            </a:r>
            <a:r>
              <a:rPr lang="ru-RU" sz="4000" dirty="0" err="1"/>
              <a:t>робити</a:t>
            </a:r>
            <a:r>
              <a:rPr lang="ru-RU" sz="4000" dirty="0"/>
              <a:t> те, </a:t>
            </a:r>
            <a:r>
              <a:rPr lang="ru-RU" sz="4000" dirty="0" err="1"/>
              <a:t>що</a:t>
            </a:r>
            <a:r>
              <a:rPr lang="ru-RU" sz="4000" dirty="0"/>
              <a:t> </a:t>
            </a:r>
            <a:r>
              <a:rPr lang="ru-RU" sz="4000" dirty="0" err="1"/>
              <a:t>потрібно</a:t>
            </a:r>
            <a:r>
              <a:rPr lang="ru-RU" sz="4000" dirty="0"/>
              <a:t>. </a:t>
            </a:r>
            <a:r>
              <a:rPr lang="ru-RU" sz="4000" dirty="0" err="1"/>
              <a:t>Потім</a:t>
            </a:r>
            <a:r>
              <a:rPr lang="ru-RU" sz="4000" dirty="0"/>
              <a:t> </a:t>
            </a:r>
            <a:r>
              <a:rPr lang="ru-RU" sz="4000" dirty="0" err="1"/>
              <a:t>робіть</a:t>
            </a:r>
            <a:r>
              <a:rPr lang="ru-RU" sz="4000" dirty="0"/>
              <a:t> те, </a:t>
            </a:r>
            <a:r>
              <a:rPr lang="ru-RU" sz="4000" dirty="0" err="1"/>
              <a:t>що</a:t>
            </a:r>
            <a:r>
              <a:rPr lang="ru-RU" sz="4000" dirty="0"/>
              <a:t> </a:t>
            </a:r>
            <a:r>
              <a:rPr lang="ru-RU" sz="4000" dirty="0" err="1"/>
              <a:t>можливо</a:t>
            </a:r>
            <a:r>
              <a:rPr lang="ru-RU" sz="4000" dirty="0"/>
              <a:t>. І </a:t>
            </a:r>
            <a:r>
              <a:rPr lang="ru-RU" sz="4000" dirty="0" err="1"/>
              <a:t>ви</a:t>
            </a:r>
            <a:r>
              <a:rPr lang="ru-RU" sz="4000" dirty="0"/>
              <a:t> </a:t>
            </a:r>
            <a:r>
              <a:rPr lang="ru-RU" sz="4000" dirty="0" err="1"/>
              <a:t>раптом</a:t>
            </a:r>
            <a:r>
              <a:rPr lang="ru-RU" sz="4000" dirty="0"/>
              <a:t> </a:t>
            </a:r>
            <a:r>
              <a:rPr lang="ru-RU" sz="4000" dirty="0" err="1"/>
              <a:t>виявите</a:t>
            </a:r>
            <a:r>
              <a:rPr lang="ru-RU" sz="4000" dirty="0"/>
              <a:t>, </a:t>
            </a:r>
            <a:r>
              <a:rPr lang="ru-RU" sz="4000" dirty="0" err="1"/>
              <a:t>що</a:t>
            </a:r>
            <a:r>
              <a:rPr lang="ru-RU" sz="4000" dirty="0"/>
              <a:t> </a:t>
            </a:r>
            <a:r>
              <a:rPr lang="ru-RU" sz="4000" dirty="0" err="1"/>
              <a:t>робите</a:t>
            </a:r>
            <a:r>
              <a:rPr lang="ru-RU" sz="4000" dirty="0"/>
              <a:t> </a:t>
            </a:r>
            <a:r>
              <a:rPr lang="ru-RU" sz="4000" dirty="0" err="1"/>
              <a:t>неможливе</a:t>
            </a:r>
            <a:r>
              <a:rPr lang="ru-RU" sz="4000" dirty="0"/>
              <a:t>. – </a:t>
            </a:r>
            <a:r>
              <a:rPr lang="ru-RU" sz="4000" dirty="0" smtClean="0"/>
              <a:t>						</a:t>
            </a:r>
            <a:r>
              <a:rPr lang="ru-RU" sz="4000" dirty="0" err="1" smtClean="0"/>
              <a:t>Св.Франциск</a:t>
            </a:r>
            <a:r>
              <a:rPr lang="ru-RU" sz="4000" dirty="0" smtClean="0"/>
              <a:t> </a:t>
            </a:r>
            <a:r>
              <a:rPr lang="ru-RU" sz="4000" dirty="0" err="1"/>
              <a:t>Асізський</a:t>
            </a:r>
            <a:endParaRPr lang="ru-RU" sz="4000" dirty="0"/>
          </a:p>
        </p:txBody>
      </p:sp>
      <p:sp>
        <p:nvSpPr>
          <p:cNvPr id="3" name="Объект 2"/>
          <p:cNvSpPr>
            <a:spLocks noGrp="1"/>
          </p:cNvSpPr>
          <p:nvPr>
            <p:ph idx="1"/>
          </p:nvPr>
        </p:nvSpPr>
        <p:spPr>
          <a:xfrm>
            <a:off x="1835696" y="3212976"/>
            <a:ext cx="6851104" cy="3111624"/>
          </a:xfrm>
        </p:spPr>
        <p:txBody>
          <a:bodyPr/>
          <a:lstStyle/>
          <a:p>
            <a:pPr marL="0" indent="0">
              <a:buNone/>
            </a:pPr>
            <a:endParaRPr lang="ru-RU" dirty="0"/>
          </a:p>
        </p:txBody>
      </p:sp>
      <p:pic>
        <p:nvPicPr>
          <p:cNvPr id="1026" name="Picture 2" descr="ÐÐ°ÑÑÐ¸Ð½ÐºÐ¸ Ð¿Ð¾ Ð·Ð°Ð¿ÑÐ¾ÑÑ ÐºÐ°ÑÑÐ¸Ð½ÐºÐ° ÑÐ°ÑÐ»Ð¸Ð²Ð° ÑÐºÑÐ»ÑÐ½Ð° ÑÐ¾Ð´Ð¸Ð½Ð°"/>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627784" y="2924944"/>
            <a:ext cx="4491879" cy="369979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709851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53210"/>
          </a:xfrm>
        </p:spPr>
        <p:txBody>
          <a:bodyPr>
            <a:normAutofit fontScale="90000"/>
          </a:bodyPr>
          <a:lstStyle/>
          <a:p>
            <a:r>
              <a:rPr lang="uk-UA" dirty="0" smtClean="0"/>
              <a:t>Характерні риси жертв </a:t>
            </a:r>
            <a:r>
              <a:rPr lang="uk-UA" dirty="0" err="1" smtClean="0"/>
              <a:t>булінгу</a:t>
            </a:r>
            <a:endParaRPr lang="uk-UA" dirty="0"/>
          </a:p>
        </p:txBody>
      </p:sp>
      <p:sp>
        <p:nvSpPr>
          <p:cNvPr id="3" name="Содержимое 2"/>
          <p:cNvSpPr>
            <a:spLocks noGrp="1"/>
          </p:cNvSpPr>
          <p:nvPr>
            <p:ph idx="1"/>
          </p:nvPr>
        </p:nvSpPr>
        <p:spPr/>
        <p:txBody>
          <a:bodyPr/>
          <a:lstStyle/>
          <a:p>
            <a:r>
              <a:rPr lang="uk-UA" dirty="0" smtClean="0"/>
              <a:t>Вразливі, замкнуті, сором</a:t>
            </a:r>
            <a:r>
              <a:rPr lang="en-US" dirty="0" smtClean="0"/>
              <a:t>’</a:t>
            </a:r>
            <a:r>
              <a:rPr lang="uk-UA" dirty="0" err="1" smtClean="0"/>
              <a:t>язливі</a:t>
            </a:r>
            <a:r>
              <a:rPr lang="uk-UA" dirty="0" smtClean="0"/>
              <a:t>, або навпаки</a:t>
            </a:r>
          </a:p>
          <a:p>
            <a:r>
              <a:rPr lang="uk-UA" dirty="0" smtClean="0"/>
              <a:t>часто невпевнені в собі, мають підвищений рівень тривожності;</a:t>
            </a:r>
          </a:p>
          <a:p>
            <a:r>
              <a:rPr lang="uk-UA" dirty="0" smtClean="0"/>
              <a:t>схильні до депресії;</a:t>
            </a:r>
          </a:p>
          <a:p>
            <a:r>
              <a:rPr lang="uk-UA" dirty="0" smtClean="0"/>
              <a:t>часто не мають друзів серед однолітків, успішно спілкуються з дорослими;</a:t>
            </a:r>
          </a:p>
          <a:p>
            <a:endParaRPr lang="uk-UA" dirty="0" smtClean="0"/>
          </a:p>
        </p:txBody>
      </p:sp>
    </p:spTree>
    <p:extLst>
      <p:ext uri="{BB962C8B-B14F-4D97-AF65-F5344CB8AC3E}">
        <p14:creationId xmlns="" xmlns:p14="http://schemas.microsoft.com/office/powerpoint/2010/main" val="402214173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4294967295"/>
          </p:nvPr>
        </p:nvGraphicFramePr>
        <p:xfrm>
          <a:off x="214282" y="928670"/>
          <a:ext cx="8572528" cy="546736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nvGraphicFramePr>
        <p:xfrm>
          <a:off x="642910" y="785794"/>
          <a:ext cx="7929618" cy="521497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955</TotalTime>
  <Words>632</Words>
  <Application>Microsoft Office PowerPoint</Application>
  <PresentationFormat>Экран (4:3)</PresentationFormat>
  <Paragraphs>143</Paragraphs>
  <Slides>68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68</vt:i4>
      </vt:variant>
    </vt:vector>
  </HeadingPairs>
  <TitlesOfParts>
    <vt:vector size="69" baseType="lpstr">
      <vt:lpstr>Поток</vt:lpstr>
      <vt:lpstr>Булінг</vt:lpstr>
      <vt:lpstr>Види булінгу</vt:lpstr>
      <vt:lpstr>Складові булінгу</vt:lpstr>
      <vt:lpstr>Соціальна структура булінгу </vt:lpstr>
      <vt:lpstr>Типові риси учнів, схильних ставати булерами (за норвезьким психологом Д.Ольвесум)</vt:lpstr>
      <vt:lpstr>Кількість учнів з підвищеним рівнем агресії</vt:lpstr>
      <vt:lpstr>Характерні риси жертв булінгу</vt:lpstr>
      <vt:lpstr>Слайд 8</vt:lpstr>
      <vt:lpstr>Слайд 9</vt:lpstr>
      <vt:lpstr>Причини виникнення булінгу</vt:lpstr>
      <vt:lpstr>Ознаки через які учні зазнавали приниження</vt:lpstr>
      <vt:lpstr>Кому розповідали про випадки приниження</vt:lpstr>
      <vt:lpstr>Наради при директору  :  Педагогічні ради: </vt:lpstr>
      <vt:lpstr>Слайд 14</vt:lpstr>
      <vt:lpstr>Слайд 15</vt:lpstr>
      <vt:lpstr>Охопленість учнів гуртковою роботою</vt:lpstr>
      <vt:lpstr>Акція теплих слів</vt:lpstr>
      <vt:lpstr>Квест  “З позитивом по життю”</vt:lpstr>
      <vt:lpstr>Тренінгове заняття  “Мій кольоровий настрій”</vt:lpstr>
      <vt:lpstr>Тренінгове заняття  “Вчися довіряти та бути вдячним”</vt:lpstr>
      <vt:lpstr>Квест  “Вчися довіряти”</vt:lpstr>
      <vt:lpstr> Відеолекторій “Булінг у школі: причини, наслідки, допомога “ </vt:lpstr>
      <vt:lpstr>Інтерактивна бесіда ” Профілактика булінгу в учнівському середовищі </vt:lpstr>
      <vt:lpstr>Дибати  “Насильство, жорстока поведінка, форми виявлення профілактика, допомога”</vt:lpstr>
      <vt:lpstr>     Тренінгове заняття  “Стоп-булінг” </vt:lpstr>
      <vt:lpstr>Круглий стіл  “Я та світ навколо мене”</vt:lpstr>
      <vt:lpstr> Відеолекторій  “Толерантність починається з мене” (учні 4 кл.)</vt:lpstr>
      <vt:lpstr> Акція “Подаруй посмішку своєму товаришу”. </vt:lpstr>
      <vt:lpstr>Благодійна акція  “Твори добро”</vt:lpstr>
      <vt:lpstr>Виховний захід ”Вчись творити добро” </vt:lpstr>
      <vt:lpstr>Тренінг  “Дружба в нашому житті” </vt:lpstr>
      <vt:lpstr>Тренінгове заняття  “Мій емоційний світ” </vt:lpstr>
      <vt:lpstr>Міжнародна акція  16 днів проти насильства</vt:lpstr>
      <vt:lpstr>Міжнародний день обіймів</vt:lpstr>
      <vt:lpstr>Розважальне шоу “ Леді енд джентельмени”  </vt:lpstr>
      <vt:lpstr>Арт-терапевтивчне заняття  “Стресостійкість педагога”</vt:lpstr>
      <vt:lpstr>Акція  “Серце доброти”</vt:lpstr>
      <vt:lpstr>Лекторій “Булінг та його наслідки”</vt:lpstr>
      <vt:lpstr>Акція “Дерево подяки”</vt:lpstr>
      <vt:lpstr> Інтелектуальне шоу “Подорож у Мовограй”</vt:lpstr>
      <vt:lpstr>      Проведення акції :  «Дерево ввічливих слів»   </vt:lpstr>
      <vt:lpstr>Інформаційний стенд  «Життя – найцінніший скарб людини!»</vt:lpstr>
      <vt:lpstr>  Проведення тренінгу  «Ми - проти насильства»   </vt:lpstr>
      <vt:lpstr>Години спілкування  «Незнайомі люди, правила поведінки» </vt:lpstr>
      <vt:lpstr>Виховні бесіди  «Ти живеш серед людей»   </vt:lpstr>
      <vt:lpstr>   Проведення тренінгового заняття  «Спілкуємося правильно»  </vt:lpstr>
      <vt:lpstr>Проведення годин спілкування з елементами тренінгу  «Я дитина -  і я маю право»  </vt:lpstr>
      <vt:lpstr>Слайд 48</vt:lpstr>
      <vt:lpstr>Акція  “Гірлянда миру”</vt:lpstr>
      <vt:lpstr>Акція  “Безкоштовні обійми”</vt:lpstr>
      <vt:lpstr>Акція  “Колекія теплих слів”</vt:lpstr>
      <vt:lpstr>Акція  “Серця наповнені любов’ю”</vt:lpstr>
      <vt:lpstr>Акція  “Стіна подяки”</vt:lpstr>
      <vt:lpstr>Колаж “Ми проти насилля”</vt:lpstr>
      <vt:lpstr>Фотосесія “Моя посмішка яскрава”</vt:lpstr>
      <vt:lpstr>Тренінг  “Наш дружній клас”</vt:lpstr>
      <vt:lpstr>Батьківські збори  “Профілактика булінгу в учнівському середовищі</vt:lpstr>
      <vt:lpstr>Педагогічна рада “Причини девіантної поведінки учнів” </vt:lpstr>
      <vt:lpstr>День позитиву  “Один одному робимо кращий день”</vt:lpstr>
      <vt:lpstr>     Тренінгове заняття “Кожен з нас особистість, але разом ми колектив”  </vt:lpstr>
      <vt:lpstr>      Лекторій “Кримінальна та адміністративна відповідальність неповнолітніх” </vt:lpstr>
      <vt:lpstr>Загальношкільні батьківські збори  “Школа без насильства”</vt:lpstr>
      <vt:lpstr>Слайд 63</vt:lpstr>
      <vt:lpstr>Алгоритм дій</vt:lpstr>
      <vt:lpstr>Штрафи за булінг</vt:lpstr>
      <vt:lpstr>Пропозиції </vt:lpstr>
      <vt:lpstr>Рекомендації батькам</vt:lpstr>
      <vt:lpstr>    Почніть робити те, що потрібно. Потім робіть те, що можливо. І ви раптом виявите, що робите неможливе. –       Св.Франциск Асізський</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Булінг</dc:title>
  <dc:creator>Користувач</dc:creator>
  <cp:lastModifiedBy>Користувач</cp:lastModifiedBy>
  <cp:revision>159</cp:revision>
  <dcterms:created xsi:type="dcterms:W3CDTF">2019-02-28T11:30:37Z</dcterms:created>
  <dcterms:modified xsi:type="dcterms:W3CDTF">2019-04-16T07:06:15Z</dcterms:modified>
</cp:coreProperties>
</file>